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1"/>
  </p:sldMasterIdLst>
  <p:notesMasterIdLst>
    <p:notesMasterId r:id="rId26"/>
  </p:notesMasterIdLst>
  <p:sldIdLst>
    <p:sldId id="256" r:id="rId2"/>
    <p:sldId id="372" r:id="rId3"/>
    <p:sldId id="361" r:id="rId4"/>
    <p:sldId id="284" r:id="rId5"/>
    <p:sldId id="288" r:id="rId6"/>
    <p:sldId id="329" r:id="rId7"/>
    <p:sldId id="374" r:id="rId8"/>
    <p:sldId id="305" r:id="rId9"/>
    <p:sldId id="332" r:id="rId10"/>
    <p:sldId id="349" r:id="rId11"/>
    <p:sldId id="345" r:id="rId12"/>
    <p:sldId id="335" r:id="rId13"/>
    <p:sldId id="369" r:id="rId14"/>
    <p:sldId id="343" r:id="rId15"/>
    <p:sldId id="370" r:id="rId16"/>
    <p:sldId id="267" r:id="rId17"/>
    <p:sldId id="268" r:id="rId18"/>
    <p:sldId id="375" r:id="rId19"/>
    <p:sldId id="376" r:id="rId20"/>
    <p:sldId id="377" r:id="rId21"/>
    <p:sldId id="378" r:id="rId22"/>
    <p:sldId id="379" r:id="rId23"/>
    <p:sldId id="373" r:id="rId24"/>
    <p:sldId id="371"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29"/>
    <p:restoredTop sz="86275"/>
  </p:normalViewPr>
  <p:slideViewPr>
    <p:cSldViewPr snapToGrid="0" snapToObjects="1">
      <p:cViewPr>
        <p:scale>
          <a:sx n="115" d="100"/>
          <a:sy n="115" d="100"/>
        </p:scale>
        <p:origin x="616" y="-288"/>
      </p:cViewPr>
      <p:guideLst/>
    </p:cSldViewPr>
  </p:slideViewPr>
  <p:notesTextViewPr>
    <p:cViewPr>
      <p:scale>
        <a:sx n="50" d="100"/>
        <a:sy n="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___.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ja-JP"/>
        </a:p>
      </c:txPr>
    </c:title>
    <c:autoTitleDeleted val="0"/>
    <c:plotArea>
      <c:layout/>
      <c:doughnutChart>
        <c:varyColors val="1"/>
        <c:ser>
          <c:idx val="0"/>
          <c:order val="0"/>
          <c:tx>
            <c:strRef>
              <c:f>Sheet1!$B$1</c:f>
              <c:strCache>
                <c:ptCount val="1"/>
                <c:pt idx="0">
                  <c:v>遅刻理由について(文京学院大学)　(N=50)</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2071-C845-B97E-84D822604A0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2071-C845-B97E-84D822604A05}"/>
              </c:ext>
            </c:extLst>
          </c:dPt>
          <c:dPt>
            <c:idx val="2"/>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2-2071-C845-B97E-84D822604A05}"/>
              </c:ext>
            </c:extLst>
          </c:dPt>
          <c:dPt>
            <c:idx val="3"/>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9592-0F45-A83E-265A6884BB18}"/>
              </c:ext>
            </c:extLst>
          </c:dPt>
          <c:dLbls>
            <c:dLbl>
              <c:idx val="0"/>
              <c:tx>
                <c:rich>
                  <a:bodyPr rot="0" spcFirstLastPara="1" vertOverflow="ellipsis" vert="horz" wrap="square" lIns="38100" tIns="19050" rIns="38100" bIns="19050" anchor="ctr" anchorCtr="1">
                    <a:noAutofit/>
                  </a:bodyPr>
                  <a:lstStyle/>
                  <a:p>
                    <a:pPr>
                      <a:defRPr sz="1197" b="1" i="0" u="none" strike="noStrike" kern="1200" baseline="0">
                        <a:solidFill>
                          <a:schemeClr val="lt1"/>
                        </a:solidFill>
                        <a:latin typeface="+mn-lt"/>
                        <a:ea typeface="+mn-ea"/>
                        <a:cs typeface="+mn-cs"/>
                      </a:defRPr>
                    </a:pPr>
                    <a:fld id="{44C74A3A-7460-8743-96C8-19C2C74D11B7}" type="CATEGORYNAME">
                      <a:rPr lang="ja-JP" altLang="en-US" sz="1600">
                        <a:solidFill>
                          <a:schemeClr val="tx2"/>
                        </a:solidFill>
                      </a:rPr>
                      <a:pPr>
                        <a:defRPr sz="1197" b="1" i="0" u="none" strike="noStrike" kern="1200" baseline="0">
                          <a:solidFill>
                            <a:schemeClr val="lt1"/>
                          </a:solidFill>
                          <a:latin typeface="+mn-lt"/>
                          <a:ea typeface="+mn-ea"/>
                          <a:cs typeface="+mn-cs"/>
                        </a:defRPr>
                      </a:pPr>
                      <a:t>[分類名]</a:t>
                    </a:fld>
                    <a:r>
                      <a:rPr lang="ja-JP" altLang="en-US" sz="1600" baseline="0">
                        <a:solidFill>
                          <a:schemeClr val="tx2"/>
                        </a:solidFill>
                      </a:rPr>
                      <a:t>
</a:t>
                    </a:r>
                    <a:fld id="{48E16CAD-BD07-7944-9A75-6FD3576D860C}" type="PERCENTAGE">
                      <a:rPr lang="en-US" altLang="ja-JP" sz="1600" baseline="0">
                        <a:solidFill>
                          <a:schemeClr val="tx2"/>
                        </a:solidFill>
                      </a:rPr>
                      <a:pPr>
                        <a:defRPr sz="1197" b="1" i="0" u="none" strike="noStrike" kern="1200" baseline="0">
                          <a:solidFill>
                            <a:schemeClr val="lt1"/>
                          </a:solidFill>
                          <a:latin typeface="+mn-lt"/>
                          <a:ea typeface="+mn-ea"/>
                          <a:cs typeface="+mn-cs"/>
                        </a:defRPr>
                      </a:pPr>
                      <a:t>[パーセンテージ]</a:t>
                    </a:fld>
                    <a:endParaRPr lang="ja-JP" altLang="en-US" sz="1600" baseline="0">
                      <a:solidFill>
                        <a:schemeClr val="tx2"/>
                      </a:solidFill>
                    </a:endParaRPr>
                  </a:p>
                </c:rich>
              </c:tx>
              <c:spPr>
                <a:noFill/>
                <a:ln>
                  <a:noFill/>
                </a:ln>
                <a:effectLst/>
              </c:sp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3-2071-C845-B97E-84D822604A05}"/>
                </c:ext>
              </c:extLst>
            </c:dLbl>
            <c:dLbl>
              <c:idx val="1"/>
              <c:delete val="1"/>
              <c:extLst>
                <c:ext xmlns:c15="http://schemas.microsoft.com/office/drawing/2012/chart" uri="{CE6537A1-D6FC-4f65-9D91-7224C49458BB}"/>
                <c:ext xmlns:c16="http://schemas.microsoft.com/office/drawing/2014/chart" uri="{C3380CC4-5D6E-409C-BE32-E72D297353CC}">
                  <c16:uniqueId val="{00000001-2071-C845-B97E-84D822604A05}"/>
                </c:ext>
              </c:extLst>
            </c:dLbl>
            <c:dLbl>
              <c:idx val="2"/>
              <c:delete val="1"/>
              <c:extLst>
                <c:ext xmlns:c15="http://schemas.microsoft.com/office/drawing/2012/chart" uri="{CE6537A1-D6FC-4f65-9D91-7224C49458BB}"/>
                <c:ext xmlns:c16="http://schemas.microsoft.com/office/drawing/2014/chart" uri="{C3380CC4-5D6E-409C-BE32-E72D297353CC}">
                  <c16:uniqueId val="{00000002-2071-C845-B97E-84D822604A05}"/>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ja-JP"/>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時間管理が関連</c:v>
                </c:pt>
                <c:pt idx="1">
                  <c:v>第 2 四半期</c:v>
                </c:pt>
                <c:pt idx="2">
                  <c:v>第 3 四半期</c:v>
                </c:pt>
                <c:pt idx="3">
                  <c:v>その他</c:v>
                </c:pt>
              </c:strCache>
            </c:strRef>
          </c:cat>
          <c:val>
            <c:numRef>
              <c:f>Sheet1!$B$2:$B$5</c:f>
              <c:numCache>
                <c:formatCode>General</c:formatCode>
                <c:ptCount val="4"/>
                <c:pt idx="0">
                  <c:v>39</c:v>
                </c:pt>
                <c:pt idx="1">
                  <c:v>0</c:v>
                </c:pt>
                <c:pt idx="2">
                  <c:v>0</c:v>
                </c:pt>
                <c:pt idx="3">
                  <c:v>11</c:v>
                </c:pt>
              </c:numCache>
            </c:numRef>
          </c:val>
          <c:extLst>
            <c:ext xmlns:c16="http://schemas.microsoft.com/office/drawing/2014/chart" uri="{C3380CC4-5D6E-409C-BE32-E72D297353CC}">
              <c16:uniqueId val="{00000000-2071-C845-B97E-84D822604A05}"/>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t"/>
      <c:legendEntry>
        <c:idx val="1"/>
        <c:delete val="1"/>
      </c:legendEntry>
      <c:legendEntry>
        <c:idx val="2"/>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1">
    <c:autoUpdate val="0"/>
  </c:externalData>
</c:chartSpace>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60.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FD3C3C-8338-9541-944A-A007AFBA7FC1}" type="datetimeFigureOut">
              <a:rPr kumimoji="1" lang="ja-JP" altLang="en-US" smtClean="0"/>
              <a:t>2021/1/20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77D2AC-8A21-7B46-82B1-3B0C1BF65CD1}" type="slidenum">
              <a:rPr kumimoji="1" lang="ja-JP" altLang="en-US" smtClean="0"/>
              <a:t>‹#›</a:t>
            </a:fld>
            <a:endParaRPr kumimoji="1" lang="ja-JP" altLang="en-US"/>
          </a:p>
        </p:txBody>
      </p:sp>
    </p:spTree>
    <p:extLst>
      <p:ext uri="{BB962C8B-B14F-4D97-AF65-F5344CB8AC3E}">
        <p14:creationId xmlns:p14="http://schemas.microsoft.com/office/powerpoint/2010/main" val="389036931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jstage.jst.go.jp/article/fss/27/0/27_0_274/_pdf/-char/ja"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file:///Users/yuri/Downloads/IPSJ-JNL5511016.pdf" TargetMode="External"/><Relationship Id="rId4" Type="http://schemas.openxmlformats.org/officeDocument/2006/relationships/hyperlink" Target="https://www.jstage.jst.go.jp/article/jima/68/1/68_47/_pdf/-char/ja"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jstage.jst.go.jp/article/fss/27/0/27_0_274/_pdf/-char/ja"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file:///Users/yuri/Downloads/IPSJ-JNL5511016.pdf" TargetMode="External"/><Relationship Id="rId4" Type="http://schemas.openxmlformats.org/officeDocument/2006/relationships/hyperlink" Target="https://www.jstage.jst.go.jp/article/jima/68/1/68_47/_pdf/-char/ja"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評価項目</a:t>
            </a:r>
            <a:endParaRPr kumimoji="1" lang="en-US" altLang="ja-JP" dirty="0"/>
          </a:p>
          <a:p>
            <a:r>
              <a:rPr kumimoji="1" lang="ja-JP" altLang="en-US"/>
              <a:t>問題意識</a:t>
            </a:r>
            <a:endParaRPr kumimoji="1" lang="en-US" altLang="ja-JP" dirty="0"/>
          </a:p>
          <a:p>
            <a:endParaRPr kumimoji="1" lang="en-US" altLang="ja-JP" dirty="0"/>
          </a:p>
          <a:p>
            <a:r>
              <a:rPr kumimoji="1" lang="ja-JP" altLang="en-US"/>
              <a:t>タイトル：システム解説</a:t>
            </a:r>
            <a:endParaRPr kumimoji="1" lang="en-US" altLang="ja-JP" dirty="0"/>
          </a:p>
          <a:p>
            <a:r>
              <a:rPr kumimoji="1" lang="ja-JP" altLang="en-US"/>
              <a:t>文字が多い</a:t>
            </a:r>
            <a:endParaRPr kumimoji="1" lang="en-US" altLang="ja-JP" dirty="0"/>
          </a:p>
          <a:p>
            <a:endParaRPr kumimoji="1" lang="en-US" altLang="ja-JP" dirty="0"/>
          </a:p>
          <a:p>
            <a:r>
              <a:rPr kumimoji="1" lang="en-US" altLang="ja-JP" dirty="0"/>
              <a:t>4p</a:t>
            </a:r>
          </a:p>
          <a:p>
            <a:r>
              <a:rPr kumimoji="1" lang="ja-JP" altLang="en-US"/>
              <a:t>あるなし色分け</a:t>
            </a:r>
            <a:endParaRPr kumimoji="1" lang="en-US" altLang="ja-JP" dirty="0"/>
          </a:p>
          <a:p>
            <a:endParaRPr kumimoji="1" lang="en-US" altLang="ja-JP" dirty="0"/>
          </a:p>
          <a:p>
            <a:r>
              <a:rPr kumimoji="1" lang="ja-JP" altLang="en-US"/>
              <a:t>逆算？</a:t>
            </a:r>
            <a:endParaRPr kumimoji="1" lang="en-US" altLang="ja-JP" dirty="0"/>
          </a:p>
          <a:p>
            <a:r>
              <a:rPr kumimoji="1" lang="ja-JP" altLang="en-US"/>
              <a:t>認識のずれ</a:t>
            </a:r>
            <a:endParaRPr kumimoji="1" lang="en-US" altLang="ja-JP" dirty="0"/>
          </a:p>
          <a:p>
            <a:endParaRPr kumimoji="1" lang="en-US" altLang="ja-JP" dirty="0"/>
          </a:p>
          <a:p>
            <a:r>
              <a:rPr kumimoji="1" lang="ja-JP" altLang="en-US"/>
              <a:t>時間がわかれば見込みが頑張れる</a:t>
            </a:r>
            <a:endParaRPr kumimoji="1" lang="en-US" altLang="ja-JP" dirty="0"/>
          </a:p>
          <a:p>
            <a:endParaRPr kumimoji="1" lang="en-US" altLang="ja-JP" dirty="0"/>
          </a:p>
          <a:p>
            <a:r>
              <a:rPr kumimoji="1" lang="ja-JP" altLang="en-US"/>
              <a:t>今後の展望</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a:t>
            </a:fld>
            <a:endParaRPr kumimoji="1" lang="ja-JP" altLang="en-US"/>
          </a:p>
        </p:txBody>
      </p:sp>
    </p:spTree>
    <p:extLst>
      <p:ext uri="{BB962C8B-B14F-4D97-AF65-F5344CB8AC3E}">
        <p14:creationId xmlns:p14="http://schemas.microsoft.com/office/powerpoint/2010/main" val="766344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11</a:t>
            </a:fld>
            <a:endParaRPr kumimoji="1" lang="ja-JP" altLang="en-US"/>
          </a:p>
        </p:txBody>
      </p:sp>
    </p:spTree>
    <p:extLst>
      <p:ext uri="{BB962C8B-B14F-4D97-AF65-F5344CB8AC3E}">
        <p14:creationId xmlns:p14="http://schemas.microsoft.com/office/powerpoint/2010/main" val="5225460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12</a:t>
            </a:fld>
            <a:endParaRPr kumimoji="1" lang="ja-JP" altLang="en-US"/>
          </a:p>
        </p:txBody>
      </p:sp>
    </p:spTree>
    <p:extLst>
      <p:ext uri="{BB962C8B-B14F-4D97-AF65-F5344CB8AC3E}">
        <p14:creationId xmlns:p14="http://schemas.microsoft.com/office/powerpoint/2010/main" val="27292239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13</a:t>
            </a:fld>
            <a:endParaRPr kumimoji="1" lang="ja-JP" altLang="en-US"/>
          </a:p>
        </p:txBody>
      </p:sp>
    </p:spTree>
    <p:extLst>
      <p:ext uri="{BB962C8B-B14F-4D97-AF65-F5344CB8AC3E}">
        <p14:creationId xmlns:p14="http://schemas.microsoft.com/office/powerpoint/2010/main" val="26711588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14</a:t>
            </a:fld>
            <a:endParaRPr kumimoji="1" lang="ja-JP" altLang="en-US"/>
          </a:p>
        </p:txBody>
      </p:sp>
    </p:spTree>
    <p:extLst>
      <p:ext uri="{BB962C8B-B14F-4D97-AF65-F5344CB8AC3E}">
        <p14:creationId xmlns:p14="http://schemas.microsoft.com/office/powerpoint/2010/main" val="638252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15</a:t>
            </a:fld>
            <a:endParaRPr kumimoji="1" lang="ja-JP" altLang="en-US"/>
          </a:p>
        </p:txBody>
      </p:sp>
    </p:spTree>
    <p:extLst>
      <p:ext uri="{BB962C8B-B14F-4D97-AF65-F5344CB8AC3E}">
        <p14:creationId xmlns:p14="http://schemas.microsoft.com/office/powerpoint/2010/main" val="3727503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2</a:t>
            </a:r>
            <a:r>
              <a:rPr kumimoji="1" lang="ja-JP" altLang="en-US"/>
              <a:t>回目と</a:t>
            </a:r>
            <a:r>
              <a:rPr kumimoji="1" lang="en-US" altLang="ja-JP" dirty="0"/>
              <a:t>3</a:t>
            </a:r>
            <a:r>
              <a:rPr kumimoji="1" lang="ja-JP" altLang="en-US"/>
              <a:t>回目比較でも総合時間（時間）以外幅の縮小が見られた</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17</a:t>
            </a:fld>
            <a:endParaRPr kumimoji="1" lang="ja-JP" altLang="en-US"/>
          </a:p>
        </p:txBody>
      </p:sp>
    </p:spTree>
    <p:extLst>
      <p:ext uri="{BB962C8B-B14F-4D97-AF65-F5344CB8AC3E}">
        <p14:creationId xmlns:p14="http://schemas.microsoft.com/office/powerpoint/2010/main" val="5233568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タスク別</a:t>
            </a:r>
            <a:r>
              <a:rPr kumimoji="1" lang="en-US" altLang="ja-JP" dirty="0"/>
              <a:t>(</a:t>
            </a:r>
            <a:r>
              <a:rPr kumimoji="1" lang="ja-JP" altLang="en-US"/>
              <a:t>時間</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18</a:t>
            </a:fld>
            <a:endParaRPr kumimoji="1" lang="ja-JP" altLang="en-US"/>
          </a:p>
        </p:txBody>
      </p:sp>
    </p:spTree>
    <p:extLst>
      <p:ext uri="{BB962C8B-B14F-4D97-AF65-F5344CB8AC3E}">
        <p14:creationId xmlns:p14="http://schemas.microsoft.com/office/powerpoint/2010/main" val="837173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タスク別</a:t>
            </a:r>
            <a:r>
              <a:rPr kumimoji="1" lang="en-US" altLang="ja-JP" dirty="0"/>
              <a:t>(</a:t>
            </a:r>
            <a:r>
              <a:rPr kumimoji="1" lang="ja-JP" altLang="en-US"/>
              <a:t>時間</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19</a:t>
            </a:fld>
            <a:endParaRPr kumimoji="1" lang="ja-JP" altLang="en-US"/>
          </a:p>
        </p:txBody>
      </p:sp>
    </p:spTree>
    <p:extLst>
      <p:ext uri="{BB962C8B-B14F-4D97-AF65-F5344CB8AC3E}">
        <p14:creationId xmlns:p14="http://schemas.microsoft.com/office/powerpoint/2010/main" val="3174969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毎日のことなのに時間を把握し切れていない人たち</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3</a:t>
            </a:fld>
            <a:endParaRPr kumimoji="1" lang="ja-JP" altLang="en-US"/>
          </a:p>
        </p:txBody>
      </p:sp>
    </p:spTree>
    <p:extLst>
      <p:ext uri="{BB962C8B-B14F-4D97-AF65-F5344CB8AC3E}">
        <p14:creationId xmlns:p14="http://schemas.microsoft.com/office/powerpoint/2010/main" val="1653626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②の評価をどうするか？</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4</a:t>
            </a:fld>
            <a:endParaRPr kumimoji="1" lang="ja-JP" altLang="en-US"/>
          </a:p>
        </p:txBody>
      </p:sp>
    </p:spTree>
    <p:extLst>
      <p:ext uri="{BB962C8B-B14F-4D97-AF65-F5344CB8AC3E}">
        <p14:creationId xmlns:p14="http://schemas.microsoft.com/office/powerpoint/2010/main" val="315620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5</a:t>
            </a:fld>
            <a:endParaRPr kumimoji="1" lang="ja-JP" altLang="en-US"/>
          </a:p>
        </p:txBody>
      </p:sp>
    </p:spTree>
    <p:extLst>
      <p:ext uri="{BB962C8B-B14F-4D97-AF65-F5344CB8AC3E}">
        <p14:creationId xmlns:p14="http://schemas.microsoft.com/office/powerpoint/2010/main" val="266697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a:solidFill>
                  <a:schemeClr val="tx1"/>
                </a:solidFill>
                <a:effectLst/>
                <a:latin typeface="+mn-lt"/>
                <a:ea typeface="+mn-ea"/>
                <a:cs typeface="+mn-cs"/>
              </a:rPr>
              <a:t>睡眠時間記録アプリ</a:t>
            </a:r>
            <a:endParaRPr kumimoji="1" lang="en" altLang="ja-JP" sz="1200" b="0" i="0" u="sng" strike="noStrike" kern="1200" dirty="0">
              <a:solidFill>
                <a:schemeClr val="tx1"/>
              </a:solidFill>
              <a:effectLst/>
              <a:latin typeface="+mn-lt"/>
              <a:ea typeface="+mn-ea"/>
              <a:cs typeface="+mn-cs"/>
              <a:hlinkClick r:id="rId3"/>
            </a:endParaRPr>
          </a:p>
          <a:p>
            <a:r>
              <a:rPr kumimoji="1" lang="en" altLang="ja-JP" sz="1200" b="0" i="0" u="sng" strike="noStrike" kern="1200" dirty="0">
                <a:solidFill>
                  <a:schemeClr val="tx1"/>
                </a:solidFill>
                <a:effectLst/>
                <a:latin typeface="+mn-lt"/>
                <a:ea typeface="+mn-ea"/>
                <a:cs typeface="+mn-cs"/>
                <a:hlinkClick r:id="rId3"/>
              </a:rPr>
              <a:t>https://www.jstage.jst.go.jp/article/fss/27/0/27_0_274/_pdf/-char/ja</a:t>
            </a:r>
            <a:endParaRPr kumimoji="1" lang="en" altLang="ja-JP" sz="1200" b="0" i="0" u="sng" strike="noStrike" kern="1200" dirty="0">
              <a:solidFill>
                <a:schemeClr val="tx1"/>
              </a:solidFill>
              <a:effectLst/>
              <a:latin typeface="+mn-lt"/>
              <a:ea typeface="+mn-ea"/>
              <a:cs typeface="+mn-cs"/>
            </a:endParaRPr>
          </a:p>
          <a:p>
            <a:pPr rtl="0"/>
            <a:r>
              <a:rPr kumimoji="1" lang="ja-JP" altLang="en-US" sz="1200" b="0" i="0" u="none" strike="noStrike" kern="1200">
                <a:solidFill>
                  <a:schemeClr val="tx1"/>
                </a:solidFill>
                <a:effectLst/>
                <a:latin typeface="+mn-lt"/>
                <a:ea typeface="+mn-ea"/>
                <a:cs typeface="+mn-cs"/>
              </a:rPr>
              <a:t>乳児を持つ母親のライフログと作業の計測</a:t>
            </a:r>
            <a:endParaRPr lang="ja-JP" altLang="en-US" b="0">
              <a:effectLst/>
            </a:endParaRPr>
          </a:p>
          <a:p>
            <a:r>
              <a:rPr kumimoji="1" lang="en" altLang="ja-JP" sz="1200" b="0" i="0" u="sng" strike="noStrike" kern="1200" dirty="0">
                <a:solidFill>
                  <a:schemeClr val="tx1"/>
                </a:solidFill>
                <a:effectLst/>
                <a:latin typeface="+mn-lt"/>
                <a:ea typeface="+mn-ea"/>
                <a:cs typeface="+mn-cs"/>
                <a:hlinkClick r:id="rId4"/>
              </a:rPr>
              <a:t>https://www.jstage.jst.go.jp/article/jima/68/1/68_47/_pdf/-char/ja</a:t>
            </a:r>
            <a:endParaRPr kumimoji="1" lang="en" altLang="ja-JP" sz="1200" b="0" i="0" u="sng" strike="noStrike" kern="1200" dirty="0">
              <a:solidFill>
                <a:schemeClr val="tx1"/>
              </a:solidFill>
              <a:effectLst/>
              <a:latin typeface="+mn-lt"/>
              <a:ea typeface="+mn-ea"/>
              <a:cs typeface="+mn-cs"/>
            </a:endParaRPr>
          </a:p>
          <a:p>
            <a:r>
              <a:rPr kumimoji="1" lang="ja-JP" altLang="en-US" sz="1200" b="0" i="0" u="sng" strike="noStrike" kern="1200">
                <a:solidFill>
                  <a:schemeClr val="tx1"/>
                </a:solidFill>
                <a:effectLst/>
                <a:latin typeface="+mn-lt"/>
                <a:ea typeface="+mn-ea"/>
                <a:cs typeface="+mn-cs"/>
              </a:rPr>
              <a:t>ライフログとスケジュールに基づいた未来予測</a:t>
            </a:r>
            <a:endParaRPr kumimoji="1" lang="en-US" altLang="ja-JP" sz="1200" b="0" i="0" u="sng" strike="noStrike" kern="1200" dirty="0">
              <a:solidFill>
                <a:schemeClr val="tx1"/>
              </a:solidFill>
              <a:effectLst/>
              <a:latin typeface="+mn-lt"/>
              <a:ea typeface="+mn-ea"/>
              <a:cs typeface="+mn-cs"/>
            </a:endParaRPr>
          </a:p>
          <a:p>
            <a:r>
              <a:rPr lang="en" altLang="ja-JP" dirty="0">
                <a:hlinkClick r:id="rId5"/>
              </a:rPr>
              <a:t>file:///Users/yuri/Downloads/IPSJ-JNL5511016.pdf</a:t>
            </a:r>
            <a:endParaRPr lang="en" altLang="ja-JP" dirty="0"/>
          </a:p>
          <a:p>
            <a:endParaRPr kumimoji="1" lang="en" altLang="ja-JP" sz="1200" b="0" i="0" u="sng" strike="noStrike"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6</a:t>
            </a:fld>
            <a:endParaRPr kumimoji="1" lang="ja-JP" altLang="en-US"/>
          </a:p>
        </p:txBody>
      </p:sp>
    </p:spTree>
    <p:extLst>
      <p:ext uri="{BB962C8B-B14F-4D97-AF65-F5344CB8AC3E}">
        <p14:creationId xmlns:p14="http://schemas.microsoft.com/office/powerpoint/2010/main" val="29615049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a:solidFill>
                  <a:schemeClr val="tx1"/>
                </a:solidFill>
                <a:effectLst/>
                <a:latin typeface="+mn-lt"/>
                <a:ea typeface="+mn-ea"/>
                <a:cs typeface="+mn-cs"/>
              </a:rPr>
              <a:t>睡眠時間記録アプリ</a:t>
            </a:r>
            <a:endParaRPr kumimoji="1" lang="en" altLang="ja-JP" sz="1200" b="0" i="0" u="sng" strike="noStrike" kern="1200" dirty="0">
              <a:solidFill>
                <a:schemeClr val="tx1"/>
              </a:solidFill>
              <a:effectLst/>
              <a:latin typeface="+mn-lt"/>
              <a:ea typeface="+mn-ea"/>
              <a:cs typeface="+mn-cs"/>
              <a:hlinkClick r:id="rId3"/>
            </a:endParaRPr>
          </a:p>
          <a:p>
            <a:r>
              <a:rPr kumimoji="1" lang="en" altLang="ja-JP" sz="1200" b="0" i="0" u="sng" strike="noStrike" kern="1200" dirty="0">
                <a:solidFill>
                  <a:schemeClr val="tx1"/>
                </a:solidFill>
                <a:effectLst/>
                <a:latin typeface="+mn-lt"/>
                <a:ea typeface="+mn-ea"/>
                <a:cs typeface="+mn-cs"/>
                <a:hlinkClick r:id="rId3"/>
              </a:rPr>
              <a:t>https://www.jstage.jst.go.jp/article/fss/27/0/27_0_274/_pdf/-char/ja</a:t>
            </a:r>
            <a:endParaRPr kumimoji="1" lang="en" altLang="ja-JP" sz="1200" b="0" i="0" u="sng" strike="noStrike" kern="1200" dirty="0">
              <a:solidFill>
                <a:schemeClr val="tx1"/>
              </a:solidFill>
              <a:effectLst/>
              <a:latin typeface="+mn-lt"/>
              <a:ea typeface="+mn-ea"/>
              <a:cs typeface="+mn-cs"/>
            </a:endParaRPr>
          </a:p>
          <a:p>
            <a:pPr rtl="0"/>
            <a:r>
              <a:rPr kumimoji="1" lang="ja-JP" altLang="en-US" sz="1200" b="0" i="0" u="none" strike="noStrike" kern="1200">
                <a:solidFill>
                  <a:schemeClr val="tx1"/>
                </a:solidFill>
                <a:effectLst/>
                <a:latin typeface="+mn-lt"/>
                <a:ea typeface="+mn-ea"/>
                <a:cs typeface="+mn-cs"/>
              </a:rPr>
              <a:t>乳児を持つ母親のライフログと作業の計測</a:t>
            </a:r>
            <a:endParaRPr lang="ja-JP" altLang="en-US" b="0">
              <a:effectLst/>
            </a:endParaRPr>
          </a:p>
          <a:p>
            <a:r>
              <a:rPr kumimoji="1" lang="en" altLang="ja-JP" sz="1200" b="0" i="0" u="sng" strike="noStrike" kern="1200" dirty="0">
                <a:solidFill>
                  <a:schemeClr val="tx1"/>
                </a:solidFill>
                <a:effectLst/>
                <a:latin typeface="+mn-lt"/>
                <a:ea typeface="+mn-ea"/>
                <a:cs typeface="+mn-cs"/>
                <a:hlinkClick r:id="rId4"/>
              </a:rPr>
              <a:t>https://www.jstage.jst.go.jp/article/jima/68/1/68_47/_pdf/-char/ja</a:t>
            </a:r>
            <a:endParaRPr kumimoji="1" lang="en" altLang="ja-JP" sz="1200" b="0" i="0" u="sng" strike="noStrike" kern="1200" dirty="0">
              <a:solidFill>
                <a:schemeClr val="tx1"/>
              </a:solidFill>
              <a:effectLst/>
              <a:latin typeface="+mn-lt"/>
              <a:ea typeface="+mn-ea"/>
              <a:cs typeface="+mn-cs"/>
            </a:endParaRPr>
          </a:p>
          <a:p>
            <a:r>
              <a:rPr kumimoji="1" lang="ja-JP" altLang="en-US" sz="1200" b="0" i="0" u="sng" strike="noStrike" kern="1200">
                <a:solidFill>
                  <a:schemeClr val="tx1"/>
                </a:solidFill>
                <a:effectLst/>
                <a:latin typeface="+mn-lt"/>
                <a:ea typeface="+mn-ea"/>
                <a:cs typeface="+mn-cs"/>
              </a:rPr>
              <a:t>ライフログとスケジュールに基づいた未来予測</a:t>
            </a:r>
            <a:endParaRPr kumimoji="1" lang="en-US" altLang="ja-JP" sz="1200" b="0" i="0" u="sng" strike="noStrike" kern="1200" dirty="0">
              <a:solidFill>
                <a:schemeClr val="tx1"/>
              </a:solidFill>
              <a:effectLst/>
              <a:latin typeface="+mn-lt"/>
              <a:ea typeface="+mn-ea"/>
              <a:cs typeface="+mn-cs"/>
            </a:endParaRPr>
          </a:p>
          <a:p>
            <a:r>
              <a:rPr lang="en" altLang="ja-JP" dirty="0">
                <a:hlinkClick r:id="rId5"/>
              </a:rPr>
              <a:t>file:///Users/yuri/Downloads/IPSJ-JNL5511016.pdf</a:t>
            </a:r>
            <a:endParaRPr lang="en" altLang="ja-JP" dirty="0"/>
          </a:p>
          <a:p>
            <a:endParaRPr kumimoji="1" lang="en" altLang="ja-JP" sz="1200" b="0" i="0" u="sng" strike="noStrike"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7</a:t>
            </a:fld>
            <a:endParaRPr kumimoji="1" lang="ja-JP" altLang="en-US"/>
          </a:p>
        </p:txBody>
      </p:sp>
    </p:spTree>
    <p:extLst>
      <p:ext uri="{BB962C8B-B14F-4D97-AF65-F5344CB8AC3E}">
        <p14:creationId xmlns:p14="http://schemas.microsoft.com/office/powerpoint/2010/main" val="5962941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8</a:t>
            </a:fld>
            <a:endParaRPr kumimoji="1" lang="ja-JP" altLang="en-US"/>
          </a:p>
        </p:txBody>
      </p:sp>
    </p:spTree>
    <p:extLst>
      <p:ext uri="{BB962C8B-B14F-4D97-AF65-F5344CB8AC3E}">
        <p14:creationId xmlns:p14="http://schemas.microsoft.com/office/powerpoint/2010/main" val="1105082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9</a:t>
            </a:fld>
            <a:endParaRPr kumimoji="1" lang="ja-JP" altLang="en-US"/>
          </a:p>
        </p:txBody>
      </p:sp>
    </p:spTree>
    <p:extLst>
      <p:ext uri="{BB962C8B-B14F-4D97-AF65-F5344CB8AC3E}">
        <p14:creationId xmlns:p14="http://schemas.microsoft.com/office/powerpoint/2010/main" val="32796389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10</a:t>
            </a:fld>
            <a:endParaRPr kumimoji="1" lang="ja-JP" altLang="en-US"/>
          </a:p>
        </p:txBody>
      </p:sp>
    </p:spTree>
    <p:extLst>
      <p:ext uri="{BB962C8B-B14F-4D97-AF65-F5344CB8AC3E}">
        <p14:creationId xmlns:p14="http://schemas.microsoft.com/office/powerpoint/2010/main" val="13727054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ja-JP" altLang="en-US"/>
              <a:t>マスター タイトルの書式設定</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134F27F3-B169-9F4B-9A36-58BF30661966}" type="datetime1">
              <a:rPr lang="ja-JP" altLang="en-US" smtClean="0"/>
              <a:t>2021/1/20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200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7EEBD81-CDBF-C74D-A910-BFB7D0737499}" type="datetime1">
              <a:rPr lang="ja-JP" altLang="en-US" smtClean="0"/>
              <a:t>2021/1/20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39354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8709122-0E93-4A43-8E8D-273EA3A15567}" type="datetime1">
              <a:rPr lang="ja-JP" altLang="en-US" smtClean="0"/>
              <a:t>2021/1/20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962345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ja-JP" altLang="en-US"/>
              <a:t>マスター タイトルの書式設定</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C7E9C27-3D80-704C-AFDE-CA04D2AFBA5A}" type="datetime1">
              <a:rPr lang="ja-JP" altLang="en-US" smtClean="0"/>
              <a:t>2021/1/20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8704054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0DBF537E-2752-504A-9802-6BDBF3EA8928}" type="datetime1">
              <a:rPr lang="ja-JP" altLang="en-US" smtClean="0"/>
              <a:t>2021/1/20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748115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ja-JP" altLang="en-US"/>
              <a:t>マスター タイトルの書式設定</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Date Placeholder 2"/>
          <p:cNvSpPr>
            <a:spLocks noGrp="1"/>
          </p:cNvSpPr>
          <p:nvPr>
            <p:ph type="dt" sz="half" idx="10"/>
          </p:nvPr>
        </p:nvSpPr>
        <p:spPr/>
        <p:txBody>
          <a:bodyPr/>
          <a:lstStyle/>
          <a:p>
            <a:fld id="{754743BE-930C-C845-A74C-3BE8D40EEF9E}" type="datetime1">
              <a:rPr lang="ja-JP" altLang="en-US" smtClean="0"/>
              <a:t>2021/1/20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44177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ja-JP" altLang="en-US"/>
              <a:t>マスター タイトルの書式設定</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Date Placeholder 2"/>
          <p:cNvSpPr>
            <a:spLocks noGrp="1"/>
          </p:cNvSpPr>
          <p:nvPr>
            <p:ph type="dt" sz="half" idx="10"/>
          </p:nvPr>
        </p:nvSpPr>
        <p:spPr/>
        <p:txBody>
          <a:bodyPr/>
          <a:lstStyle/>
          <a:p>
            <a:fld id="{20215569-50A9-F245-8DD4-EE49CD54E634}" type="datetime1">
              <a:rPr lang="ja-JP" altLang="en-US" smtClean="0"/>
              <a:t>2021/1/20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591484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4DA6A47-055C-A347-B7A7-4DADF98C4D24}" type="datetime1">
              <a:rPr lang="ja-JP" altLang="en-US" smtClean="0"/>
              <a:t>2021/1/20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15852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CD19CBDD-1512-C44C-B3CE-BB57016C743D}" type="datetime1">
              <a:rPr lang="ja-JP" altLang="en-US" smtClean="0"/>
              <a:t>2021/1/20</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31646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8B20C85-D272-FD4D-9640-38FA9760C140}" type="datetime1">
              <a:rPr lang="ja-JP" altLang="en-US" smtClean="0"/>
              <a:t>2021/1/20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24328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3556C327-7E65-874B-8193-80B200AE2C0C}" type="datetime1">
              <a:rPr lang="ja-JP" altLang="en-US" smtClean="0"/>
              <a:t>2021/1/20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04562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251F92C-4A14-D142-B55E-A45FF33E38FF}" type="datetime1">
              <a:rPr lang="ja-JP" altLang="en-US" smtClean="0"/>
              <a:t>2021/1/20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30637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680322" y="3030008"/>
            <a:ext cx="4698355" cy="2906179"/>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5594123" y="3030008"/>
            <a:ext cx="4700059" cy="2906179"/>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395D8AEE-1D3E-3946-BFFA-2B12F5A61E2B}" type="datetime1">
              <a:rPr lang="ja-JP" altLang="en-US" smtClean="0"/>
              <a:t>2021/1/20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83247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A58360F-E661-1C46-9C73-0035F9E05DA2}" type="datetime1">
              <a:rPr lang="ja-JP" altLang="en-US" smtClean="0"/>
              <a:t>2021/1/20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57888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2BB82E9D-575B-8147-8AFB-E109E50972E0}" type="datetime1">
              <a:rPr lang="ja-JP" altLang="en-US" smtClean="0"/>
              <a:t>2021/1/20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8131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ja-JP" altLang="en-US"/>
              <a:t>マスター タイトルの書式設定</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B9BCCB36-88F9-D642-9C0D-C635C19E098D}" type="datetime1">
              <a:rPr lang="ja-JP" altLang="en-US" smtClean="0"/>
              <a:t>2021/1/20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6358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33E8DE2-A0A1-814E-BC93-823AE582084E}" type="datetime1">
              <a:rPr lang="ja-JP" altLang="en-US" smtClean="0"/>
              <a:t>2021/1/20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825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531A0E9-2C45-4A40-BD1A-C9E655920776}" type="datetime1">
              <a:rPr lang="ja-JP" altLang="en-US" smtClean="0"/>
              <a:t>2021/1/20</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518250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hf hdr="0" dt="0"/>
  <p:txStyles>
    <p:titleStyle>
      <a:lvl1pPr algn="l" defTabSz="914400" rtl="0" eaLnBrk="1" latinLnBrk="0" hangingPunct="1">
        <a:lnSpc>
          <a:spcPct val="90000"/>
        </a:lnSpc>
        <a:spcBef>
          <a:spcPct val="0"/>
        </a:spcBef>
        <a:buNone/>
        <a:defRPr kumimoji="1"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u-bunkyo.ac.jp/center/library/image/kyukiyo7_kaneko.pdf"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hyperlink" Target="https://cancam.jp/archives/277242" TargetMode="External"/><Relationship Id="rId4" Type="http://schemas.openxmlformats.org/officeDocument/2006/relationships/hyperlink" Target="https://prtimes.jp/main/html/rd/p/000000004.000029941.html"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innopm.com/blog/2018/05/30/Manhours_Estimatio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7.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427275-A49F-6347-82CE-1E8ABE24979F}"/>
              </a:ext>
            </a:extLst>
          </p:cNvPr>
          <p:cNvSpPr>
            <a:spLocks noGrp="1"/>
          </p:cNvSpPr>
          <p:nvPr>
            <p:ph type="ctrTitle"/>
          </p:nvPr>
        </p:nvSpPr>
        <p:spPr/>
        <p:txBody>
          <a:bodyPr/>
          <a:lstStyle/>
          <a:p>
            <a:pPr algn="l"/>
            <a:r>
              <a:rPr kumimoji="1" lang="en-US" altLang="ja-JP" dirty="0" err="1"/>
              <a:t>ADLogger</a:t>
            </a:r>
            <a:br>
              <a:rPr lang="en-US" altLang="ja-JP" dirty="0"/>
            </a:br>
            <a:r>
              <a:rPr lang="ja-JP" altLang="en-US" sz="2400"/>
              <a:t>タスク別時間記録</a:t>
            </a:r>
            <a:r>
              <a:rPr kumimoji="1" lang="ja-JP" altLang="en-US" sz="2400"/>
              <a:t>システムの構築の提案</a:t>
            </a:r>
          </a:p>
        </p:txBody>
      </p:sp>
      <p:sp>
        <p:nvSpPr>
          <p:cNvPr id="3" name="字幕 2">
            <a:extLst>
              <a:ext uri="{FF2B5EF4-FFF2-40B4-BE49-F238E27FC236}">
                <a16:creationId xmlns:a16="http://schemas.microsoft.com/office/drawing/2014/main" id="{5AD8D288-EBC3-AB49-8F00-CF0AA3B69AD6}"/>
              </a:ext>
            </a:extLst>
          </p:cNvPr>
          <p:cNvSpPr>
            <a:spLocks noGrp="1"/>
          </p:cNvSpPr>
          <p:nvPr>
            <p:ph type="subTitle" idx="1"/>
          </p:nvPr>
        </p:nvSpPr>
        <p:spPr/>
        <p:txBody>
          <a:bodyPr>
            <a:normAutofit lnSpcReduction="10000"/>
          </a:bodyPr>
          <a:lstStyle/>
          <a:p>
            <a:r>
              <a:rPr kumimoji="1" lang="ja-JP" altLang="en-US"/>
              <a:t>慶應義塾大学</a:t>
            </a:r>
            <a:r>
              <a:rPr kumimoji="1" lang="en-US" altLang="ja-JP" dirty="0"/>
              <a:t> </a:t>
            </a:r>
            <a:r>
              <a:rPr kumimoji="1" lang="ja-JP" altLang="en-US"/>
              <a:t>環境情報学部</a:t>
            </a:r>
            <a:r>
              <a:rPr kumimoji="1" lang="en-US" altLang="ja-JP" dirty="0"/>
              <a:t> 4</a:t>
            </a:r>
            <a:r>
              <a:rPr kumimoji="1" lang="ja-JP" altLang="en-US"/>
              <a:t>年</a:t>
            </a:r>
            <a:endParaRPr kumimoji="1" lang="en-US" altLang="ja-JP" dirty="0"/>
          </a:p>
          <a:p>
            <a:r>
              <a:rPr kumimoji="1" lang="ja-JP" altLang="en-US"/>
              <a:t>中澤研究室</a:t>
            </a:r>
            <a:r>
              <a:rPr kumimoji="1" lang="en-US" altLang="ja-JP" dirty="0"/>
              <a:t> </a:t>
            </a:r>
            <a:r>
              <a:rPr kumimoji="1" lang="en-US" altLang="ja-JP" dirty="0" err="1"/>
              <a:t>WellComp</a:t>
            </a:r>
            <a:r>
              <a:rPr kumimoji="1" lang="en-US" altLang="ja-JP" dirty="0"/>
              <a:t> </a:t>
            </a:r>
            <a:endParaRPr lang="en-US" altLang="ja-JP" dirty="0"/>
          </a:p>
          <a:p>
            <a:r>
              <a:rPr lang="ja-JP" altLang="en-US"/>
              <a:t>助川</a:t>
            </a:r>
            <a:r>
              <a:rPr lang="en-US" altLang="ja-JP" dirty="0"/>
              <a:t> </a:t>
            </a:r>
            <a:r>
              <a:rPr lang="ja-JP" altLang="en-US"/>
              <a:t>友理</a:t>
            </a:r>
            <a:endParaRPr kumimoji="1" lang="ja-JP" altLang="en-US"/>
          </a:p>
        </p:txBody>
      </p:sp>
      <p:sp>
        <p:nvSpPr>
          <p:cNvPr id="4" name="スライド番号プレースホルダー 3">
            <a:extLst>
              <a:ext uri="{FF2B5EF4-FFF2-40B4-BE49-F238E27FC236}">
                <a16:creationId xmlns:a16="http://schemas.microsoft.com/office/drawing/2014/main" id="{631034AB-6C80-7D4C-815F-13266E9BDECD}"/>
              </a:ext>
            </a:extLst>
          </p:cNvPr>
          <p:cNvSpPr>
            <a:spLocks noGrp="1"/>
          </p:cNvSpPr>
          <p:nvPr>
            <p:ph type="sldNum" sz="quarter" idx="12"/>
          </p:nvPr>
        </p:nvSpPr>
        <p:spPr/>
        <p:txBody>
          <a:bodyPr/>
          <a:lstStyle/>
          <a:p>
            <a:fld id="{6D22F896-40B5-4ADD-8801-0D06FADFA095}" type="slidenum">
              <a:rPr lang="en-US" sz="1800" smtClean="0"/>
              <a:t>1</a:t>
            </a:fld>
            <a:endParaRPr lang="en-US" sz="1800" dirty="0"/>
          </a:p>
        </p:txBody>
      </p:sp>
      <p:sp>
        <p:nvSpPr>
          <p:cNvPr id="5" name="フッター プレースホルダー 4">
            <a:extLst>
              <a:ext uri="{FF2B5EF4-FFF2-40B4-BE49-F238E27FC236}">
                <a16:creationId xmlns:a16="http://schemas.microsoft.com/office/drawing/2014/main" id="{35F04576-6B35-DF4F-90E0-5D4A9B2B431A}"/>
              </a:ext>
            </a:extLst>
          </p:cNvPr>
          <p:cNvSpPr>
            <a:spLocks noGrp="1"/>
          </p:cNvSpPr>
          <p:nvPr>
            <p:ph type="ftr" sz="quarter" idx="11"/>
          </p:nvPr>
        </p:nvSpPr>
        <p:spPr/>
        <p:txBody>
          <a:bodyPr/>
          <a:lstStyle/>
          <a:p>
            <a:r>
              <a:rPr lang="en-US" sz="2000" dirty="0" err="1"/>
              <a:t>suke@ht.sfc.keio.ac.jp</a:t>
            </a:r>
            <a:endParaRPr lang="en-US" sz="2000" dirty="0"/>
          </a:p>
        </p:txBody>
      </p:sp>
    </p:spTree>
    <p:extLst>
      <p:ext uri="{BB962C8B-B14F-4D97-AF65-F5344CB8AC3E}">
        <p14:creationId xmlns:p14="http://schemas.microsoft.com/office/powerpoint/2010/main" val="2685637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ja-JP" altLang="en-US"/>
              <a:t>余白時間の導出について</a:t>
            </a:r>
            <a:endParaRPr kumimoji="1" lang="ja-JP" altLang="en-US"/>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p:txBody>
              <a:bodyPr>
                <a:normAutofit/>
              </a:bodyPr>
              <a:lstStyle/>
              <a:p>
                <a:pPr marL="0" indent="0">
                  <a:buNone/>
                </a:pPr>
                <a:r>
                  <a:rPr kumimoji="1" lang="ja-JP" altLang="en-US" sz="3000">
                    <a:latin typeface="Cambria Math" panose="02040503050406030204" pitchFamily="18" charset="0"/>
                  </a:rPr>
                  <a:t>予測時間の導出方法</a:t>
                </a:r>
                <a:endParaRPr kumimoji="1" lang="en-US" altLang="ja-JP" sz="3000" dirty="0">
                  <a:latin typeface="Cambria Math" panose="02040503050406030204" pitchFamily="18" charset="0"/>
                </a:endParaRPr>
              </a:p>
              <a:p>
                <a:pPr marL="0" indent="0">
                  <a:buNone/>
                </a:pPr>
                <a14:m>
                  <m:oMathPara xmlns:m="http://schemas.openxmlformats.org/officeDocument/2006/math">
                    <m:oMathParaPr>
                      <m:jc m:val="center"/>
                    </m:oMathParaPr>
                    <m:oMath xmlns:m="http://schemas.openxmlformats.org/officeDocument/2006/math">
                      <m:sSub>
                        <m:sSubPr>
                          <m:ctrlPr>
                            <a:rPr kumimoji="1" lang="en-US" altLang="ja-JP" sz="4000" b="0" i="1" smtClean="0">
                              <a:latin typeface="Cambria Math" panose="02040503050406030204" pitchFamily="18" charset="0"/>
                            </a:rPr>
                          </m:ctrlPr>
                        </m:sSubPr>
                        <m:e>
                          <m:r>
                            <a:rPr kumimoji="1" lang="en-US" altLang="ja-JP" sz="4000" b="0" i="1" smtClean="0">
                              <a:latin typeface="Cambria Math" panose="02040503050406030204" pitchFamily="18" charset="0"/>
                            </a:rPr>
                            <m:t>𝑇</m:t>
                          </m:r>
                        </m:e>
                        <m:sub>
                          <m:r>
                            <a:rPr kumimoji="1" lang="en-US" altLang="ja-JP" sz="4000" b="0" i="1" smtClean="0">
                              <a:latin typeface="Cambria Math" panose="02040503050406030204" pitchFamily="18" charset="0"/>
                              <a:ea typeface="Cambria Math" panose="02040503050406030204" pitchFamily="18" charset="0"/>
                            </a:rPr>
                            <m:t>𝜐</m:t>
                          </m:r>
                        </m:sub>
                      </m:sSub>
                      <m:r>
                        <a:rPr kumimoji="1" lang="en-US" altLang="ja-JP" sz="4000" b="0" i="1" smtClean="0">
                          <a:latin typeface="Cambria Math" panose="02040503050406030204" pitchFamily="18" charset="0"/>
                        </a:rPr>
                        <m:t>=</m:t>
                      </m:r>
                      <m:acc>
                        <m:accPr>
                          <m:chr m:val="̅"/>
                          <m:ctrlPr>
                            <a:rPr kumimoji="1" lang="en-US" altLang="ja-JP" sz="4000" b="0" i="1" smtClean="0">
                              <a:latin typeface="Cambria Math" panose="02040503050406030204" pitchFamily="18" charset="0"/>
                            </a:rPr>
                          </m:ctrlPr>
                        </m:accPr>
                        <m:e>
                          <m:r>
                            <a:rPr kumimoji="1" lang="en-US" altLang="ja-JP" sz="4000" b="0" i="1" smtClean="0">
                              <a:latin typeface="Cambria Math" panose="02040503050406030204" pitchFamily="18" charset="0"/>
                            </a:rPr>
                            <m:t>𝑇</m:t>
                          </m:r>
                        </m:e>
                      </m:acc>
                      <m:r>
                        <a:rPr kumimoji="1" lang="en-US" altLang="ja-JP" sz="4000" b="0" i="1" smtClean="0">
                          <a:latin typeface="Cambria Math" panose="02040503050406030204" pitchFamily="18" charset="0"/>
                        </a:rPr>
                        <m:t>+</m:t>
                      </m:r>
                      <m:r>
                        <m:rPr>
                          <m:sty m:val="p"/>
                        </m:rPr>
                        <a:rPr lang="el-GR" altLang="ja-JP" sz="4000" i="1" dirty="0" smtClean="0">
                          <a:latin typeface="Cambria Math" panose="02040503050406030204" pitchFamily="18" charset="0"/>
                          <a:ea typeface="Cambria Math" panose="02040503050406030204" pitchFamily="18" charset="0"/>
                        </a:rPr>
                        <m:t>σ</m:t>
                      </m:r>
                      <m:d>
                        <m:dPr>
                          <m:ctrlPr>
                            <a:rPr lang="en-US" altLang="ja-JP" sz="4000" b="0" i="1" dirty="0" smtClean="0">
                              <a:latin typeface="Cambria Math" panose="02040503050406030204" pitchFamily="18" charset="0"/>
                              <a:ea typeface="Cambria Math" panose="02040503050406030204" pitchFamily="18" charset="0"/>
                            </a:rPr>
                          </m:ctrlPr>
                        </m:dPr>
                        <m:e>
                          <m:r>
                            <a:rPr lang="en-US" altLang="ja-JP" sz="4000" b="0" i="1" dirty="0" smtClean="0">
                              <a:latin typeface="Cambria Math" panose="02040503050406030204" pitchFamily="18" charset="0"/>
                              <a:ea typeface="Cambria Math" panose="02040503050406030204" pitchFamily="18" charset="0"/>
                            </a:rPr>
                            <m:t>𝑇</m:t>
                          </m:r>
                        </m:e>
                      </m:d>
                      <m:r>
                        <a:rPr lang="en-US" altLang="ja-JP" sz="4000" b="0" i="1" dirty="0" smtClean="0">
                          <a:latin typeface="Cambria Math" panose="02040503050406030204" pitchFamily="18" charset="0"/>
                          <a:ea typeface="Cambria Math" panose="02040503050406030204" pitchFamily="18" charset="0"/>
                        </a:rPr>
                        <m:t> × </m:t>
                      </m:r>
                      <m:r>
                        <a:rPr lang="en-US" altLang="ja-JP" sz="4000" b="0" i="1" dirty="0" smtClean="0">
                          <a:latin typeface="Cambria Math" panose="02040503050406030204" pitchFamily="18" charset="0"/>
                          <a:ea typeface="Cambria Math" panose="02040503050406030204" pitchFamily="18" charset="0"/>
                        </a:rPr>
                        <m:t>𝑁</m:t>
                      </m:r>
                    </m:oMath>
                  </m:oMathPara>
                </a14:m>
                <a:endParaRPr kumimoji="1" lang="en-US" altLang="ja-JP" sz="4000" dirty="0"/>
              </a:p>
              <a:p>
                <a:pPr marL="0" indent="0">
                  <a:buNone/>
                </a:pPr>
                <a:endParaRPr kumimoji="1" lang="en-US" altLang="ja-JP" sz="800" dirty="0"/>
              </a:p>
              <a:p>
                <a:pPr marL="0" indent="0">
                  <a:buNone/>
                </a:pPr>
                <a:r>
                  <a:rPr lang="ja-JP" altLang="en-US" sz="3000">
                    <a:latin typeface="Cambria Math" panose="02040503050406030204" pitchFamily="18" charset="0"/>
                  </a:rPr>
                  <a:t>予測時間の合計方法</a:t>
                </a:r>
                <a:endParaRPr lang="en-US" altLang="ja-JP" sz="3000" dirty="0">
                  <a:latin typeface="Cambria Math" panose="02040503050406030204" pitchFamily="18" charset="0"/>
                </a:endParaRPr>
              </a:p>
              <a:p>
                <a:pPr marL="0" indent="0" algn="ctr">
                  <a:buNone/>
                </a:pPr>
                <a14:m>
                  <m:oMath xmlns:m="http://schemas.openxmlformats.org/officeDocument/2006/math">
                    <m:sSub>
                      <m:sSubPr>
                        <m:ctrlPr>
                          <a:rPr lang="en-US" altLang="ja-JP" sz="4000" i="1">
                            <a:latin typeface="Cambria Math" panose="02040503050406030204" pitchFamily="18" charset="0"/>
                          </a:rPr>
                        </m:ctrlPr>
                      </m:sSubPr>
                      <m:e>
                        <m:r>
                          <a:rPr lang="en-US" altLang="ja-JP" sz="4000" i="1">
                            <a:latin typeface="Cambria Math" panose="02040503050406030204" pitchFamily="18" charset="0"/>
                          </a:rPr>
                          <m:t>𝑇</m:t>
                        </m:r>
                      </m:e>
                      <m:sub>
                        <m:r>
                          <a:rPr lang="en-US" altLang="ja-JP" sz="4000" b="0" i="1" smtClean="0">
                            <a:latin typeface="Cambria Math" panose="02040503050406030204" pitchFamily="18" charset="0"/>
                          </a:rPr>
                          <m:t>𝑠𝑢𝑚</m:t>
                        </m:r>
                      </m:sub>
                    </m:sSub>
                    <m:r>
                      <a:rPr lang="en-US" altLang="ja-JP" sz="4000" i="1">
                        <a:latin typeface="Cambria Math" panose="02040503050406030204" pitchFamily="18" charset="0"/>
                      </a:rPr>
                      <m:t>= </m:t>
                    </m:r>
                    <m:nary>
                      <m:naryPr>
                        <m:chr m:val="∑"/>
                        <m:ctrlPr>
                          <a:rPr lang="en-US" altLang="ja-JP" sz="4000" i="1">
                            <a:latin typeface="Cambria Math" panose="02040503050406030204" pitchFamily="18" charset="0"/>
                          </a:rPr>
                        </m:ctrlPr>
                      </m:naryPr>
                      <m:sub>
                        <m:r>
                          <a:rPr lang="en-US" altLang="ja-JP" sz="4000" b="0" i="1" smtClean="0">
                            <a:latin typeface="Cambria Math" panose="02040503050406030204" pitchFamily="18" charset="0"/>
                          </a:rPr>
                          <m:t>𝑖</m:t>
                        </m:r>
                        <m:r>
                          <a:rPr lang="en-US" altLang="ja-JP" sz="4000" i="1">
                            <a:latin typeface="Cambria Math" panose="02040503050406030204" pitchFamily="18" charset="0"/>
                          </a:rPr>
                          <m:t>=1</m:t>
                        </m:r>
                      </m:sub>
                      <m:sup>
                        <m:r>
                          <a:rPr lang="en-US" altLang="ja-JP" sz="4000" i="1">
                            <a:latin typeface="Cambria Math" panose="02040503050406030204" pitchFamily="18" charset="0"/>
                          </a:rPr>
                          <m:t>𝑛</m:t>
                        </m:r>
                      </m:sup>
                      <m:e>
                        <m:r>
                          <a:rPr lang="en-US" altLang="ja-JP" sz="4000" b="0" i="1" smtClean="0">
                            <a:latin typeface="Cambria Math" panose="02040503050406030204" pitchFamily="18" charset="0"/>
                          </a:rPr>
                          <m:t>(</m:t>
                        </m:r>
                        <m:sSub>
                          <m:sSubPr>
                            <m:ctrlPr>
                              <a:rPr lang="en-US" altLang="ja-JP" sz="4000" b="0" i="1" smtClean="0">
                                <a:latin typeface="Cambria Math" panose="02040503050406030204" pitchFamily="18" charset="0"/>
                              </a:rPr>
                            </m:ctrlPr>
                          </m:sSubPr>
                          <m:e>
                            <m:r>
                              <a:rPr lang="en-US" altLang="ja-JP" sz="4000" b="0" i="1" smtClean="0">
                                <a:latin typeface="Cambria Math" panose="02040503050406030204" pitchFamily="18" charset="0"/>
                              </a:rPr>
                              <m:t>𝑇</m:t>
                            </m:r>
                          </m:e>
                          <m:sub>
                            <m:r>
                              <a:rPr lang="en-US" altLang="ja-JP" sz="4000" b="0" i="1" smtClean="0">
                                <a:latin typeface="Cambria Math" panose="02040503050406030204" pitchFamily="18" charset="0"/>
                              </a:rPr>
                              <m:t>𝑣𝑖</m:t>
                            </m:r>
                          </m:sub>
                        </m:sSub>
                        <m:r>
                          <a:rPr lang="en-US" altLang="ja-JP" sz="4000" b="0" i="1" smtClean="0">
                            <a:latin typeface="Cambria Math" panose="02040503050406030204" pitchFamily="18" charset="0"/>
                          </a:rPr>
                          <m:t>)</m:t>
                        </m:r>
                      </m:e>
                    </m:nary>
                  </m:oMath>
                </a14:m>
                <a:r>
                  <a:rPr lang="en-US" altLang="ja-JP" sz="4000" dirty="0"/>
                  <a:t> + a</a:t>
                </a:r>
              </a:p>
              <a:p>
                <a:pPr marL="0" indent="0">
                  <a:buNone/>
                </a:pPr>
                <a:endParaRPr kumimoji="1" lang="en-US" altLang="ja-JP" sz="800" dirty="0"/>
              </a:p>
              <a:p>
                <a:pPr marL="0" indent="0">
                  <a:buNone/>
                </a:pPr>
                <a14:m>
                  <m:oMath xmlns:m="http://schemas.openxmlformats.org/officeDocument/2006/math">
                    <m:r>
                      <a:rPr lang="en-US" altLang="ja-JP" sz="2000" b="0" i="1" smtClean="0">
                        <a:latin typeface="Cambria Math" panose="02040503050406030204" pitchFamily="18" charset="0"/>
                        <a:ea typeface="Cambria Math" panose="02040503050406030204" pitchFamily="18" charset="0"/>
                      </a:rPr>
                      <m:t>𝑇</m:t>
                    </m:r>
                  </m:oMath>
                </a14:m>
                <a:r>
                  <a:rPr kumimoji="1" lang="en-US" altLang="ja-JP" sz="2000" dirty="0"/>
                  <a:t>=</a:t>
                </a:r>
                <a:r>
                  <a:rPr lang="ja-JP" altLang="en-US" sz="2000"/>
                  <a:t>記録時間　</a:t>
                </a:r>
                <a14:m>
                  <m:oMath xmlns:m="http://schemas.openxmlformats.org/officeDocument/2006/math">
                    <m:r>
                      <a:rPr lang="en-US" altLang="ja-JP" sz="2000" b="0" i="1" smtClean="0">
                        <a:latin typeface="Cambria Math" panose="02040503050406030204" pitchFamily="18" charset="0"/>
                      </a:rPr>
                      <m:t>𝑁</m:t>
                    </m:r>
                  </m:oMath>
                </a14:m>
                <a:r>
                  <a:rPr lang="en-US" altLang="ja-JP" sz="2000" dirty="0"/>
                  <a:t>=</a:t>
                </a:r>
                <a:r>
                  <a:rPr lang="ja-JP" altLang="en-US" sz="2000"/>
                  <a:t>変動バッファ設定</a:t>
                </a:r>
                <a:r>
                  <a:rPr lang="en-US" altLang="ja-JP" sz="2000" dirty="0"/>
                  <a:t>(0~3)</a:t>
                </a:r>
                <a:r>
                  <a:rPr lang="ja-JP" altLang="en-US" sz="2000"/>
                  <a:t>　</a:t>
                </a:r>
                <a:r>
                  <a:rPr lang="en-US" altLang="ja-JP" sz="2000" dirty="0"/>
                  <a:t>a=</a:t>
                </a:r>
                <a:r>
                  <a:rPr lang="ja-JP" altLang="en-US" sz="2000"/>
                  <a:t>固定バッファ時間</a:t>
                </a:r>
                <a:endParaRPr lang="en-US" altLang="ja-JP" sz="2000" dirty="0"/>
              </a:p>
            </p:txBody>
          </p:sp>
        </mc:Choice>
        <mc:Fallback xmlns="">
          <p:sp>
            <p:nvSpPr>
              <p:cNvPr id="3" name="コンテンツ プレースホルダー 2">
                <a:extLst>
                  <a:ext uri="{FF2B5EF4-FFF2-40B4-BE49-F238E27FC236}">
                    <a16:creationId xmlns:a16="http://schemas.microsoft.com/office/drawing/2014/main" id="{D735CE2E-2992-194D-9CB8-E8A3D5C9E056}"/>
                  </a:ext>
                </a:extLst>
              </p:cNvPr>
              <p:cNvSpPr>
                <a:spLocks noGrp="1" noRot="1" noChangeAspect="1" noMove="1" noResize="1" noEditPoints="1" noAdjustHandles="1" noChangeArrowheads="1" noChangeShapeType="1" noTextEdit="1"/>
              </p:cNvSpPr>
              <p:nvPr>
                <p:ph idx="1"/>
              </p:nvPr>
            </p:nvSpPr>
            <p:spPr>
              <a:blipFill>
                <a:blip r:embed="rId3"/>
                <a:stretch>
                  <a:fillRect l="-2639" t="-7394" b="-15493"/>
                </a:stretch>
              </a:blipFill>
            </p:spPr>
            <p:txBody>
              <a:bodyPr/>
              <a:lstStyle/>
              <a:p>
                <a:r>
                  <a:rPr lang="ja-JP" altLang="en-US">
                    <a:noFill/>
                  </a:rPr>
                  <a:t> </a:t>
                </a:r>
              </a:p>
            </p:txBody>
          </p:sp>
        </mc:Fallback>
      </mc:AlternateContent>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10</a:t>
            </a:fld>
            <a:endParaRPr lang="en-US" sz="1800" dirty="0"/>
          </a:p>
        </p:txBody>
      </p:sp>
    </p:spTree>
    <p:extLst>
      <p:ext uri="{BB962C8B-B14F-4D97-AF65-F5344CB8AC3E}">
        <p14:creationId xmlns:p14="http://schemas.microsoft.com/office/powerpoint/2010/main" val="2182942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en-US" altLang="ja-JP" dirty="0" err="1"/>
              <a:t>ADLogger</a:t>
            </a:r>
            <a:r>
              <a:rPr lang="ja-JP" altLang="en-US"/>
              <a:t>システム</a:t>
            </a:r>
            <a:r>
              <a:rPr lang="en-US" altLang="ja-JP" dirty="0"/>
              <a:t> </a:t>
            </a:r>
            <a:r>
              <a:rPr lang="ja-JP" altLang="en-US"/>
              <a:t>：</a:t>
            </a:r>
            <a:r>
              <a:rPr lang="en-US" altLang="ja-JP" dirty="0"/>
              <a:t> </a:t>
            </a:r>
            <a:r>
              <a:rPr lang="ja-JP" altLang="en-US"/>
              <a:t>システム構成図</a:t>
            </a:r>
            <a:endParaRPr kumimoji="1" lang="ja-JP" altLang="en-US"/>
          </a:p>
        </p:txBody>
      </p:sp>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11</a:t>
            </a:fld>
            <a:endParaRPr lang="en-US" sz="1800" dirty="0"/>
          </a:p>
        </p:txBody>
      </p:sp>
      <p:pic>
        <p:nvPicPr>
          <p:cNvPr id="9" name="図 8">
            <a:extLst>
              <a:ext uri="{FF2B5EF4-FFF2-40B4-BE49-F238E27FC236}">
                <a16:creationId xmlns:a16="http://schemas.microsoft.com/office/drawing/2014/main" id="{0567FFEB-A89B-7243-B145-042EE3F4AC74}"/>
              </a:ext>
            </a:extLst>
          </p:cNvPr>
          <p:cNvPicPr>
            <a:picLocks noChangeAspect="1"/>
          </p:cNvPicPr>
          <p:nvPr/>
        </p:nvPicPr>
        <p:blipFill rotWithShape="1">
          <a:blip r:embed="rId3"/>
          <a:srcRect l="3334" t="4899" r="2856" b="16421"/>
          <a:stretch/>
        </p:blipFill>
        <p:spPr>
          <a:xfrm>
            <a:off x="2303098" y="1833265"/>
            <a:ext cx="6704424" cy="3994329"/>
          </a:xfrm>
          <a:prstGeom prst="rect">
            <a:avLst/>
          </a:prstGeom>
        </p:spPr>
      </p:pic>
    </p:spTree>
    <p:extLst>
      <p:ext uri="{BB962C8B-B14F-4D97-AF65-F5344CB8AC3E}">
        <p14:creationId xmlns:p14="http://schemas.microsoft.com/office/powerpoint/2010/main" val="493480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実験</a:t>
            </a:r>
            <a:r>
              <a:rPr lang="en-US" altLang="ja-JP" dirty="0"/>
              <a:t> </a:t>
            </a:r>
            <a:r>
              <a:rPr lang="ja-JP" altLang="en-US"/>
              <a:t>本計測</a:t>
            </a:r>
            <a:endParaRPr kumimoji="1" lang="ja-JP" altLang="en-US"/>
          </a:p>
        </p:txBody>
      </p:sp>
      <p:sp>
        <p:nvSpPr>
          <p:cNvPr id="3" name="コンテンツ プレースホルダー 2">
            <a:extLst>
              <a:ext uri="{FF2B5EF4-FFF2-40B4-BE49-F238E27FC236}">
                <a16:creationId xmlns:a16="http://schemas.microsoft.com/office/drawing/2014/main" id="{57A8DB43-1554-5A41-AEE6-CC11C115BA4F}"/>
              </a:ext>
            </a:extLst>
          </p:cNvPr>
          <p:cNvSpPr>
            <a:spLocks noGrp="1"/>
          </p:cNvSpPr>
          <p:nvPr>
            <p:ph idx="1"/>
          </p:nvPr>
        </p:nvSpPr>
        <p:spPr/>
        <p:txBody>
          <a:bodyPr>
            <a:normAutofit/>
          </a:bodyPr>
          <a:lstStyle/>
          <a:p>
            <a:pPr marL="514350" indent="-514350">
              <a:buFont typeface="+mj-lt"/>
              <a:buAutoNum type="arabicPeriod"/>
            </a:pPr>
            <a:r>
              <a:rPr kumimoji="1" lang="ja-JP" altLang="en-US" sz="3200"/>
              <a:t>連続で行う</a:t>
            </a:r>
            <a:r>
              <a:rPr lang="en-US" altLang="ja-JP" sz="3200" dirty="0"/>
              <a:t>5~15</a:t>
            </a:r>
            <a:r>
              <a:rPr lang="ja-JP" altLang="en-US" sz="3200"/>
              <a:t>分</a:t>
            </a:r>
            <a:r>
              <a:rPr kumimoji="1" lang="ja-JP" altLang="en-US" sz="3200"/>
              <a:t>行動（日常生活でよくやるようなもの）を</a:t>
            </a:r>
            <a:r>
              <a:rPr kumimoji="1" lang="en-US" altLang="ja-JP" sz="3200" dirty="0"/>
              <a:t>3</a:t>
            </a:r>
            <a:r>
              <a:rPr kumimoji="1" lang="ja-JP" altLang="en-US" sz="3200"/>
              <a:t>つ決める</a:t>
            </a:r>
            <a:endParaRPr kumimoji="1" lang="en-US" altLang="ja-JP" sz="3200" dirty="0"/>
          </a:p>
          <a:p>
            <a:pPr marL="514350" indent="-514350">
              <a:buFont typeface="+mj-lt"/>
              <a:buAutoNum type="arabicPeriod"/>
            </a:pPr>
            <a:r>
              <a:rPr kumimoji="1" lang="ja-JP" altLang="en-US" sz="3200"/>
              <a:t>直接</a:t>
            </a:r>
            <a:r>
              <a:rPr kumimoji="1" lang="en-US" altLang="ja-JP" sz="3200" dirty="0"/>
              <a:t>or </a:t>
            </a:r>
            <a:r>
              <a:rPr kumimoji="1" lang="ja-JP" altLang="en-US" sz="3200"/>
              <a:t>アンケートを通じて実験者に報告する</a:t>
            </a:r>
            <a:endParaRPr kumimoji="1" lang="en-US" altLang="ja-JP" sz="3200" dirty="0"/>
          </a:p>
          <a:p>
            <a:pPr marL="514350" indent="-514350">
              <a:buFont typeface="+mj-lt"/>
              <a:buAutoNum type="arabicPeriod"/>
            </a:pPr>
            <a:r>
              <a:rPr lang="ja-JP" altLang="en-US" sz="3200"/>
              <a:t>計測日時を決める</a:t>
            </a:r>
            <a:endParaRPr lang="en-US" altLang="ja-JP" sz="3200" dirty="0"/>
          </a:p>
          <a:p>
            <a:pPr marL="514350" indent="-514350">
              <a:buFont typeface="+mj-lt"/>
              <a:buAutoNum type="arabicPeriod"/>
            </a:pPr>
            <a:r>
              <a:rPr lang="en-US" altLang="ja-JP" sz="3200" dirty="0"/>
              <a:t>Zoom</a:t>
            </a:r>
            <a:r>
              <a:rPr lang="ja-JP" altLang="en-US" sz="3200"/>
              <a:t>で実験者と会い、</a:t>
            </a:r>
            <a:r>
              <a:rPr lang="en-US" altLang="ja-JP" sz="3200" dirty="0"/>
              <a:t>3</a:t>
            </a:r>
            <a:r>
              <a:rPr lang="ja-JP" altLang="en-US" sz="3200"/>
              <a:t>タスクを測りながら行う</a:t>
            </a:r>
            <a:endParaRPr kumimoji="1" lang="en-US" altLang="ja-JP" sz="3200" dirty="0"/>
          </a:p>
        </p:txBody>
      </p:sp>
      <p:sp>
        <p:nvSpPr>
          <p:cNvPr id="4" name="フッター プレースホルダー 3">
            <a:extLst>
              <a:ext uri="{FF2B5EF4-FFF2-40B4-BE49-F238E27FC236}">
                <a16:creationId xmlns:a16="http://schemas.microsoft.com/office/drawing/2014/main" id="{90CB6D4E-68E4-5845-B7AD-5C7DC8C22B0D}"/>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12</a:t>
            </a:fld>
            <a:endParaRPr lang="en-US" sz="1800" dirty="0"/>
          </a:p>
        </p:txBody>
      </p:sp>
    </p:spTree>
    <p:extLst>
      <p:ext uri="{BB962C8B-B14F-4D97-AF65-F5344CB8AC3E}">
        <p14:creationId xmlns:p14="http://schemas.microsoft.com/office/powerpoint/2010/main" val="2500465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実験</a:t>
            </a:r>
            <a:r>
              <a:rPr lang="en-US" altLang="ja-JP" dirty="0"/>
              <a:t> (20~30</a:t>
            </a:r>
            <a:r>
              <a:rPr lang="ja-JP" altLang="en-US"/>
              <a:t>人で実施</a:t>
            </a:r>
            <a:r>
              <a:rPr lang="en-US" altLang="ja-JP" dirty="0"/>
              <a:t>)</a:t>
            </a:r>
            <a:endParaRPr kumimoji="1" lang="ja-JP" altLang="en-US"/>
          </a:p>
        </p:txBody>
      </p:sp>
      <p:sp>
        <p:nvSpPr>
          <p:cNvPr id="3" name="コンテンツ プレースホルダー 2">
            <a:extLst>
              <a:ext uri="{FF2B5EF4-FFF2-40B4-BE49-F238E27FC236}">
                <a16:creationId xmlns:a16="http://schemas.microsoft.com/office/drawing/2014/main" id="{57A8DB43-1554-5A41-AEE6-CC11C115BA4F}"/>
              </a:ext>
            </a:extLst>
          </p:cNvPr>
          <p:cNvSpPr>
            <a:spLocks noGrp="1"/>
          </p:cNvSpPr>
          <p:nvPr>
            <p:ph idx="1"/>
          </p:nvPr>
        </p:nvSpPr>
        <p:spPr/>
        <p:txBody>
          <a:bodyPr>
            <a:normAutofit/>
          </a:bodyPr>
          <a:lstStyle/>
          <a:p>
            <a:pPr marL="0" indent="0">
              <a:buNone/>
            </a:pPr>
            <a:r>
              <a:rPr lang="en-US" altLang="ja-JP" sz="3200" dirty="0"/>
              <a:t>3</a:t>
            </a:r>
            <a:r>
              <a:rPr lang="ja-JP" altLang="en-US" sz="3200"/>
              <a:t>回本計測を行う</a:t>
            </a:r>
            <a:endParaRPr lang="en-US" altLang="ja-JP" sz="3200" dirty="0"/>
          </a:p>
          <a:p>
            <a:pPr>
              <a:buFont typeface="Wingdings" pitchFamily="2" charset="2"/>
              <a:buChar char="ü"/>
            </a:pPr>
            <a:r>
              <a:rPr kumimoji="1" lang="ja-JP" altLang="en-US" sz="3200"/>
              <a:t>初回</a:t>
            </a:r>
            <a:endParaRPr kumimoji="1" lang="en-US" altLang="ja-JP" sz="3200" dirty="0"/>
          </a:p>
          <a:p>
            <a:pPr>
              <a:buFont typeface="Wingdings" pitchFamily="2" charset="2"/>
              <a:buChar char="ü"/>
            </a:pPr>
            <a:r>
              <a:rPr lang="en-US" altLang="ja-JP" sz="3200" dirty="0"/>
              <a:t>2</a:t>
            </a:r>
            <a:r>
              <a:rPr lang="ja-JP" altLang="en-US" sz="3200"/>
              <a:t>週間後（</a:t>
            </a:r>
            <a:r>
              <a:rPr lang="en-US" altLang="ja-JP" sz="3200" dirty="0" err="1"/>
              <a:t>ADLog</a:t>
            </a:r>
            <a:r>
              <a:rPr lang="ja-JP" altLang="en-US" sz="3200"/>
              <a:t>の見積もり機能使用不可）</a:t>
            </a:r>
            <a:endParaRPr lang="en-US" altLang="ja-JP" sz="3200" dirty="0"/>
          </a:p>
          <a:p>
            <a:pPr>
              <a:buFont typeface="Wingdings" pitchFamily="2" charset="2"/>
              <a:buChar char="ü"/>
            </a:pPr>
            <a:r>
              <a:rPr kumimoji="1" lang="en-US" altLang="ja-JP" sz="3200" dirty="0"/>
              <a:t>1</a:t>
            </a:r>
            <a:r>
              <a:rPr kumimoji="1" lang="ja-JP" altLang="en-US" sz="3200"/>
              <a:t>ヶ月後（</a:t>
            </a:r>
            <a:r>
              <a:rPr kumimoji="1" lang="en-US" altLang="ja-JP" sz="3200" dirty="0" err="1"/>
              <a:t>ADLog</a:t>
            </a:r>
            <a:r>
              <a:rPr kumimoji="1" lang="ja-JP" altLang="en-US" sz="3200"/>
              <a:t>の見積もり機能使用可）</a:t>
            </a:r>
            <a:endParaRPr kumimoji="1" lang="en-US" altLang="ja-JP" sz="3200" dirty="0"/>
          </a:p>
          <a:p>
            <a:pPr marL="0" indent="0">
              <a:buNone/>
            </a:pPr>
            <a:r>
              <a:rPr lang="ja-JP" altLang="en-US" sz="3200"/>
              <a:t>＋</a:t>
            </a:r>
            <a:endParaRPr lang="en-US" altLang="ja-JP" sz="3200" dirty="0"/>
          </a:p>
          <a:p>
            <a:pPr marL="0" indent="0">
              <a:buNone/>
            </a:pPr>
            <a:r>
              <a:rPr kumimoji="1" lang="en-US" altLang="ja-JP" sz="3200" dirty="0"/>
              <a:t>3</a:t>
            </a:r>
            <a:r>
              <a:rPr kumimoji="1" lang="ja-JP" altLang="en-US" sz="3200"/>
              <a:t>回の間に日々の記録（予測精度向上のため）</a:t>
            </a:r>
            <a:endParaRPr kumimoji="1" lang="en-US" altLang="ja-JP" sz="3200" dirty="0"/>
          </a:p>
        </p:txBody>
      </p:sp>
      <p:sp>
        <p:nvSpPr>
          <p:cNvPr id="4" name="フッター プレースホルダー 3">
            <a:extLst>
              <a:ext uri="{FF2B5EF4-FFF2-40B4-BE49-F238E27FC236}">
                <a16:creationId xmlns:a16="http://schemas.microsoft.com/office/drawing/2014/main" id="{90CB6D4E-68E4-5845-B7AD-5C7DC8C22B0D}"/>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13</a:t>
            </a:fld>
            <a:endParaRPr lang="en-US" sz="1800" dirty="0"/>
          </a:p>
        </p:txBody>
      </p:sp>
    </p:spTree>
    <p:extLst>
      <p:ext uri="{BB962C8B-B14F-4D97-AF65-F5344CB8AC3E}">
        <p14:creationId xmlns:p14="http://schemas.microsoft.com/office/powerpoint/2010/main" val="3314176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実験後インタビュー</a:t>
            </a:r>
            <a:endParaRPr kumimoji="1" lang="ja-JP" altLang="en-US"/>
          </a:p>
        </p:txBody>
      </p:sp>
      <p:sp>
        <p:nvSpPr>
          <p:cNvPr id="3" name="コンテンツ プレースホルダー 2">
            <a:extLst>
              <a:ext uri="{FF2B5EF4-FFF2-40B4-BE49-F238E27FC236}">
                <a16:creationId xmlns:a16="http://schemas.microsoft.com/office/drawing/2014/main" id="{57A8DB43-1554-5A41-AEE6-CC11C115BA4F}"/>
              </a:ext>
            </a:extLst>
          </p:cNvPr>
          <p:cNvSpPr>
            <a:spLocks noGrp="1"/>
          </p:cNvSpPr>
          <p:nvPr>
            <p:ph idx="1"/>
          </p:nvPr>
        </p:nvSpPr>
        <p:spPr/>
        <p:txBody>
          <a:bodyPr>
            <a:normAutofit/>
          </a:bodyPr>
          <a:lstStyle/>
          <a:p>
            <a:r>
              <a:rPr lang="en-US" altLang="ja-JP" sz="3200" dirty="0">
                <a:latin typeface="+mn-ea"/>
              </a:rPr>
              <a:t>14</a:t>
            </a:r>
            <a:r>
              <a:rPr lang="ja-JP" altLang="en-US" sz="3200">
                <a:latin typeface="+mn-ea"/>
              </a:rPr>
              <a:t>問の質疑</a:t>
            </a:r>
            <a:endParaRPr lang="en-US" altLang="ja-JP" sz="3200" dirty="0">
              <a:latin typeface="+mn-ea"/>
            </a:endParaRPr>
          </a:p>
        </p:txBody>
      </p:sp>
      <p:sp>
        <p:nvSpPr>
          <p:cNvPr id="4" name="フッター プレースホルダー 3">
            <a:extLst>
              <a:ext uri="{FF2B5EF4-FFF2-40B4-BE49-F238E27FC236}">
                <a16:creationId xmlns:a16="http://schemas.microsoft.com/office/drawing/2014/main" id="{90CB6D4E-68E4-5845-B7AD-5C7DC8C22B0D}"/>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14</a:t>
            </a:fld>
            <a:endParaRPr lang="en-US" sz="1800" dirty="0"/>
          </a:p>
        </p:txBody>
      </p:sp>
      <p:pic>
        <p:nvPicPr>
          <p:cNvPr id="6" name="図 5">
            <a:extLst>
              <a:ext uri="{FF2B5EF4-FFF2-40B4-BE49-F238E27FC236}">
                <a16:creationId xmlns:a16="http://schemas.microsoft.com/office/drawing/2014/main" id="{56CA7A48-B61F-F54C-9FA1-A84108B910E3}"/>
              </a:ext>
            </a:extLst>
          </p:cNvPr>
          <p:cNvPicPr>
            <a:picLocks noChangeAspect="1"/>
          </p:cNvPicPr>
          <p:nvPr/>
        </p:nvPicPr>
        <p:blipFill>
          <a:blip r:embed="rId3"/>
          <a:stretch>
            <a:fillRect/>
          </a:stretch>
        </p:blipFill>
        <p:spPr>
          <a:xfrm>
            <a:off x="3129344" y="2173565"/>
            <a:ext cx="7454757" cy="4127748"/>
          </a:xfrm>
          <a:prstGeom prst="rect">
            <a:avLst/>
          </a:prstGeom>
        </p:spPr>
      </p:pic>
    </p:spTree>
    <p:extLst>
      <p:ext uri="{BB962C8B-B14F-4D97-AF65-F5344CB8AC3E}">
        <p14:creationId xmlns:p14="http://schemas.microsoft.com/office/powerpoint/2010/main" val="2997366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評価手法</a:t>
            </a:r>
            <a:endParaRPr kumimoji="1" lang="ja-JP" altLang="en-US"/>
          </a:p>
        </p:txBody>
      </p:sp>
      <p:sp>
        <p:nvSpPr>
          <p:cNvPr id="3" name="コンテンツ プレースホルダー 2">
            <a:extLst>
              <a:ext uri="{FF2B5EF4-FFF2-40B4-BE49-F238E27FC236}">
                <a16:creationId xmlns:a16="http://schemas.microsoft.com/office/drawing/2014/main" id="{57A8DB43-1554-5A41-AEE6-CC11C115BA4F}"/>
              </a:ext>
            </a:extLst>
          </p:cNvPr>
          <p:cNvSpPr>
            <a:spLocks noGrp="1"/>
          </p:cNvSpPr>
          <p:nvPr>
            <p:ph idx="1"/>
          </p:nvPr>
        </p:nvSpPr>
        <p:spPr>
          <a:xfrm>
            <a:off x="680321" y="2336873"/>
            <a:ext cx="9613861" cy="3599316"/>
          </a:xfrm>
        </p:spPr>
        <p:txBody>
          <a:bodyPr>
            <a:normAutofit/>
          </a:bodyPr>
          <a:lstStyle/>
          <a:p>
            <a:r>
              <a:rPr lang="ja-JP" altLang="en-US" sz="3200">
                <a:latin typeface="+mn-ea"/>
              </a:rPr>
              <a:t>初回のずれ具合を</a:t>
            </a:r>
            <a:r>
              <a:rPr lang="en-US" altLang="ja-JP" sz="3200" dirty="0">
                <a:latin typeface="+mn-ea"/>
              </a:rPr>
              <a:t>4</a:t>
            </a:r>
            <a:r>
              <a:rPr lang="ja-JP" altLang="en-US" sz="3200">
                <a:latin typeface="+mn-ea"/>
              </a:rPr>
              <a:t>グループに分ける</a:t>
            </a:r>
            <a:endParaRPr lang="en-US" altLang="ja-JP" sz="3200" dirty="0">
              <a:latin typeface="+mn-ea"/>
            </a:endParaRPr>
          </a:p>
          <a:p>
            <a:pPr marL="0" indent="0">
              <a:buNone/>
            </a:pPr>
            <a:r>
              <a:rPr lang="en-US" altLang="ja-JP" sz="3200" dirty="0">
                <a:latin typeface="+mn-ea"/>
              </a:rPr>
              <a:t>→2</a:t>
            </a:r>
            <a:r>
              <a:rPr lang="ja-JP" altLang="en-US" sz="3200">
                <a:latin typeface="+mn-ea"/>
              </a:rPr>
              <a:t>・</a:t>
            </a:r>
            <a:r>
              <a:rPr lang="en-US" altLang="ja-JP" sz="3200" dirty="0">
                <a:latin typeface="+mn-ea"/>
              </a:rPr>
              <a:t>3</a:t>
            </a:r>
            <a:r>
              <a:rPr lang="ja-JP" altLang="en-US" sz="3200">
                <a:latin typeface="+mn-ea"/>
              </a:rPr>
              <a:t>回目の変化を測定</a:t>
            </a:r>
            <a:r>
              <a:rPr lang="en" altLang="ja-JP" sz="3200" dirty="0">
                <a:effectLst/>
              </a:rPr>
              <a:t> </a:t>
            </a:r>
          </a:p>
          <a:p>
            <a:endParaRPr lang="en" altLang="ja-JP" sz="3200" dirty="0">
              <a:effectLst/>
            </a:endParaRPr>
          </a:p>
          <a:p>
            <a:r>
              <a:rPr lang="ja-JP" altLang="en-US" sz="3200">
                <a:effectLst/>
              </a:rPr>
              <a:t>インタビュー</a:t>
            </a:r>
            <a:endParaRPr lang="en" altLang="ja-JP" sz="3200" dirty="0"/>
          </a:p>
        </p:txBody>
      </p:sp>
      <p:sp>
        <p:nvSpPr>
          <p:cNvPr id="4" name="フッター プレースホルダー 3">
            <a:extLst>
              <a:ext uri="{FF2B5EF4-FFF2-40B4-BE49-F238E27FC236}">
                <a16:creationId xmlns:a16="http://schemas.microsoft.com/office/drawing/2014/main" id="{90CB6D4E-68E4-5845-B7AD-5C7DC8C22B0D}"/>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15</a:t>
            </a:fld>
            <a:endParaRPr lang="en-US" sz="1800" dirty="0"/>
          </a:p>
        </p:txBody>
      </p:sp>
    </p:spTree>
    <p:extLst>
      <p:ext uri="{BB962C8B-B14F-4D97-AF65-F5344CB8AC3E}">
        <p14:creationId xmlns:p14="http://schemas.microsoft.com/office/powerpoint/2010/main" val="19234497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ja-JP" altLang="en-US"/>
              <a:t>被験者：</a:t>
            </a:r>
            <a:r>
              <a:rPr lang="en-US" altLang="ja-JP" dirty="0"/>
              <a:t>19</a:t>
            </a:r>
            <a:r>
              <a:rPr lang="ja-JP" altLang="en-US"/>
              <a:t>人</a:t>
            </a:r>
            <a:endParaRPr lang="en-US" altLang="ja-JP" dirty="0"/>
          </a:p>
          <a:p>
            <a:r>
              <a:rPr lang="ja-JP" altLang="en-US"/>
              <a:t>収集データ</a:t>
            </a:r>
            <a:endParaRPr lang="en-US" altLang="ja-JP" dirty="0"/>
          </a:p>
          <a:p>
            <a:pPr lvl="1"/>
            <a:r>
              <a:rPr lang="en-US" altLang="ja-JP" dirty="0"/>
              <a:t>3</a:t>
            </a:r>
            <a:r>
              <a:rPr lang="ja-JP" altLang="en-US"/>
              <a:t>日分</a:t>
            </a:r>
            <a:r>
              <a:rPr lang="en-US" altLang="ja-JP" dirty="0"/>
              <a:t> (</a:t>
            </a:r>
            <a:r>
              <a:rPr lang="ja-JP" altLang="en-US"/>
              <a:t>前半</a:t>
            </a:r>
            <a:r>
              <a:rPr lang="en-US" altLang="ja-JP" dirty="0"/>
              <a:t>2</a:t>
            </a:r>
            <a:r>
              <a:rPr lang="ja-JP" altLang="en-US"/>
              <a:t>回、後半</a:t>
            </a:r>
            <a:r>
              <a:rPr lang="en-US" altLang="ja-JP" dirty="0"/>
              <a:t>1</a:t>
            </a:r>
            <a:r>
              <a:rPr lang="ja-JP" altLang="en-US"/>
              <a:t>回</a:t>
            </a:r>
            <a:r>
              <a:rPr lang="en-US" altLang="ja-JP" dirty="0"/>
              <a:t>)</a:t>
            </a:r>
            <a:r>
              <a:rPr lang="ja-JP" altLang="en-US"/>
              <a:t>：</a:t>
            </a:r>
            <a:r>
              <a:rPr lang="en-US" altLang="ja-JP" dirty="0"/>
              <a:t> </a:t>
            </a:r>
            <a:r>
              <a:rPr lang="ja-JP" altLang="en-US"/>
              <a:t>７人</a:t>
            </a:r>
            <a:endParaRPr lang="en-US" altLang="ja-JP" dirty="0"/>
          </a:p>
          <a:p>
            <a:pPr lvl="1"/>
            <a:r>
              <a:rPr lang="en-US" altLang="ja-JP" dirty="0"/>
              <a:t>3</a:t>
            </a:r>
            <a:r>
              <a:rPr lang="ja-JP" altLang="en-US"/>
              <a:t>日以上：</a:t>
            </a:r>
            <a:r>
              <a:rPr lang="en-US" altLang="ja-JP" dirty="0"/>
              <a:t>7</a:t>
            </a:r>
            <a:r>
              <a:rPr lang="ja-JP" altLang="en-US"/>
              <a:t>人</a:t>
            </a:r>
            <a:endParaRPr lang="en-US" altLang="ja-JP" dirty="0"/>
          </a:p>
          <a:p>
            <a:pPr lvl="1"/>
            <a:r>
              <a:rPr lang="en-US" altLang="ja-JP" dirty="0"/>
              <a:t>3</a:t>
            </a:r>
            <a:r>
              <a:rPr lang="ja-JP" altLang="en-US"/>
              <a:t>日未満（主に実験中）：</a:t>
            </a:r>
            <a:r>
              <a:rPr lang="en-US" altLang="ja-JP" dirty="0"/>
              <a:t>5</a:t>
            </a:r>
            <a:r>
              <a:rPr lang="ja-JP" altLang="en-US"/>
              <a:t>人</a:t>
            </a:r>
          </a:p>
          <a:p>
            <a:endParaRPr kumimoji="1" lang="ja-JP" altLang="en-US"/>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16</a:t>
            </a:fld>
            <a:endParaRPr lang="en-US" sz="1800" dirty="0"/>
          </a:p>
        </p:txBody>
      </p:sp>
      <p:sp>
        <p:nvSpPr>
          <p:cNvPr id="5" name="四角形吹き出し 4">
            <a:extLst>
              <a:ext uri="{FF2B5EF4-FFF2-40B4-BE49-F238E27FC236}">
                <a16:creationId xmlns:a16="http://schemas.microsoft.com/office/drawing/2014/main" id="{74B99583-8D48-A745-AABD-DD5F24441AF6}"/>
              </a:ext>
            </a:extLst>
          </p:cNvPr>
          <p:cNvSpPr/>
          <p:nvPr/>
        </p:nvSpPr>
        <p:spPr>
          <a:xfrm>
            <a:off x="588881" y="4652869"/>
            <a:ext cx="3866605" cy="1031965"/>
          </a:xfrm>
          <a:prstGeom prst="wedgeRectCallout">
            <a:avLst>
              <a:gd name="adj1" fmla="val 64637"/>
              <a:gd name="adj2" fmla="val 106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かかる総合時間の平均時間の分布</a:t>
            </a:r>
            <a:endParaRPr kumimoji="1" lang="en-US" altLang="ja-JP" dirty="0"/>
          </a:p>
          <a:p>
            <a:pPr algn="ctr"/>
            <a:r>
              <a:rPr kumimoji="1" lang="ja-JP" altLang="en-US"/>
              <a:t>（やっている事も時間も個人差大）</a:t>
            </a:r>
          </a:p>
        </p:txBody>
      </p:sp>
      <p:pic>
        <p:nvPicPr>
          <p:cNvPr id="8" name="図 7">
            <a:extLst>
              <a:ext uri="{FF2B5EF4-FFF2-40B4-BE49-F238E27FC236}">
                <a16:creationId xmlns:a16="http://schemas.microsoft.com/office/drawing/2014/main" id="{4A0352DF-3381-E84B-B822-26C6DE7269EC}"/>
              </a:ext>
            </a:extLst>
          </p:cNvPr>
          <p:cNvPicPr>
            <a:picLocks noChangeAspect="1"/>
          </p:cNvPicPr>
          <p:nvPr/>
        </p:nvPicPr>
        <p:blipFill>
          <a:blip r:embed="rId2"/>
          <a:stretch>
            <a:fillRect/>
          </a:stretch>
        </p:blipFill>
        <p:spPr>
          <a:xfrm>
            <a:off x="5171119" y="2456596"/>
            <a:ext cx="5867076" cy="3805261"/>
          </a:xfrm>
          <a:prstGeom prst="rect">
            <a:avLst/>
          </a:prstGeom>
        </p:spPr>
      </p:pic>
    </p:spTree>
    <p:extLst>
      <p:ext uri="{BB962C8B-B14F-4D97-AF65-F5344CB8AC3E}">
        <p14:creationId xmlns:p14="http://schemas.microsoft.com/office/powerpoint/2010/main" val="2781798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CD3830-7527-1444-9733-2B6ED779DD80}"/>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3" name="コンテンツ プレースホルダー 2">
            <a:extLst>
              <a:ext uri="{FF2B5EF4-FFF2-40B4-BE49-F238E27FC236}">
                <a16:creationId xmlns:a16="http://schemas.microsoft.com/office/drawing/2014/main" id="{9E5B689F-E23E-BC48-AA66-3B4B76AB6DBA}"/>
              </a:ext>
            </a:extLst>
          </p:cNvPr>
          <p:cNvSpPr>
            <a:spLocks noGrp="1"/>
          </p:cNvSpPr>
          <p:nvPr>
            <p:ph idx="1"/>
          </p:nvPr>
        </p:nvSpPr>
        <p:spPr/>
        <p:txBody>
          <a:bodyPr/>
          <a:lstStyle/>
          <a:p>
            <a:pPr marL="0" indent="0">
              <a:buNone/>
            </a:pPr>
            <a:r>
              <a:rPr lang="ja-JP" altLang="en-US"/>
              <a:t>あ</a:t>
            </a:r>
            <a:endParaRPr kumimoji="1" lang="ja-JP" altLang="en-US"/>
          </a:p>
        </p:txBody>
      </p:sp>
      <p:sp>
        <p:nvSpPr>
          <p:cNvPr id="4" name="スライド番号プレースホルダー 3">
            <a:extLst>
              <a:ext uri="{FF2B5EF4-FFF2-40B4-BE49-F238E27FC236}">
                <a16:creationId xmlns:a16="http://schemas.microsoft.com/office/drawing/2014/main" id="{BCCC39EE-D75F-7C4B-970C-EC6E503E33FA}"/>
              </a:ext>
            </a:extLst>
          </p:cNvPr>
          <p:cNvSpPr>
            <a:spLocks noGrp="1"/>
          </p:cNvSpPr>
          <p:nvPr>
            <p:ph type="sldNum" sz="quarter" idx="12"/>
          </p:nvPr>
        </p:nvSpPr>
        <p:spPr/>
        <p:txBody>
          <a:bodyPr/>
          <a:lstStyle/>
          <a:p>
            <a:fld id="{6D22F896-40B5-4ADD-8801-0D06FADFA095}" type="slidenum">
              <a:rPr lang="en-US" sz="1800" smtClean="0"/>
              <a:t>17</a:t>
            </a:fld>
            <a:endParaRPr lang="en-US" sz="1800" dirty="0"/>
          </a:p>
        </p:txBody>
      </p:sp>
      <p:sp>
        <p:nvSpPr>
          <p:cNvPr id="5" name="四角形吹き出し 4">
            <a:extLst>
              <a:ext uri="{FF2B5EF4-FFF2-40B4-BE49-F238E27FC236}">
                <a16:creationId xmlns:a16="http://schemas.microsoft.com/office/drawing/2014/main" id="{47C7F740-C1AD-F244-9BFF-75BBE9E5FDEE}"/>
              </a:ext>
            </a:extLst>
          </p:cNvPr>
          <p:cNvSpPr/>
          <p:nvPr/>
        </p:nvSpPr>
        <p:spPr>
          <a:xfrm>
            <a:off x="305869" y="2336873"/>
            <a:ext cx="3401568" cy="1670304"/>
          </a:xfrm>
          <a:prstGeom prst="wedgeRectCallout">
            <a:avLst>
              <a:gd name="adj1" fmla="val 67715"/>
              <a:gd name="adj2" fmla="val 121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dirty="0" err="1"/>
              <a:t>ADLogger</a:t>
            </a:r>
            <a:r>
              <a:rPr kumimoji="1" lang="ja-JP" altLang="en-US"/>
              <a:t>見る前と見た後</a:t>
            </a:r>
            <a:endParaRPr kumimoji="1" lang="en-US" altLang="ja-JP" dirty="0"/>
          </a:p>
          <a:p>
            <a:r>
              <a:rPr kumimoji="1" lang="ja-JP" altLang="en-US"/>
              <a:t>→幅狭くなった</a:t>
            </a:r>
          </a:p>
        </p:txBody>
      </p:sp>
      <p:pic>
        <p:nvPicPr>
          <p:cNvPr id="11" name="図 10">
            <a:extLst>
              <a:ext uri="{FF2B5EF4-FFF2-40B4-BE49-F238E27FC236}">
                <a16:creationId xmlns:a16="http://schemas.microsoft.com/office/drawing/2014/main" id="{50A7719B-8710-1045-8C97-C8DE51CD1A36}"/>
              </a:ext>
            </a:extLst>
          </p:cNvPr>
          <p:cNvPicPr>
            <a:picLocks noChangeAspect="1"/>
          </p:cNvPicPr>
          <p:nvPr/>
        </p:nvPicPr>
        <p:blipFill>
          <a:blip r:embed="rId3"/>
          <a:stretch>
            <a:fillRect/>
          </a:stretch>
        </p:blipFill>
        <p:spPr>
          <a:xfrm>
            <a:off x="4407680" y="1844016"/>
            <a:ext cx="5775864" cy="4236060"/>
          </a:xfrm>
          <a:prstGeom prst="rect">
            <a:avLst/>
          </a:prstGeom>
        </p:spPr>
      </p:pic>
    </p:spTree>
    <p:extLst>
      <p:ext uri="{BB962C8B-B14F-4D97-AF65-F5344CB8AC3E}">
        <p14:creationId xmlns:p14="http://schemas.microsoft.com/office/powerpoint/2010/main" val="1925569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CD3830-7527-1444-9733-2B6ED779DD80}"/>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4" name="スライド番号プレースホルダー 3">
            <a:extLst>
              <a:ext uri="{FF2B5EF4-FFF2-40B4-BE49-F238E27FC236}">
                <a16:creationId xmlns:a16="http://schemas.microsoft.com/office/drawing/2014/main" id="{BCCC39EE-D75F-7C4B-970C-EC6E503E33FA}"/>
              </a:ext>
            </a:extLst>
          </p:cNvPr>
          <p:cNvSpPr>
            <a:spLocks noGrp="1"/>
          </p:cNvSpPr>
          <p:nvPr>
            <p:ph type="sldNum" sz="quarter" idx="12"/>
          </p:nvPr>
        </p:nvSpPr>
        <p:spPr/>
        <p:txBody>
          <a:bodyPr/>
          <a:lstStyle/>
          <a:p>
            <a:fld id="{6D22F896-40B5-4ADD-8801-0D06FADFA095}" type="slidenum">
              <a:rPr lang="en-US" sz="1800" smtClean="0"/>
              <a:t>18</a:t>
            </a:fld>
            <a:endParaRPr lang="en-US" sz="1800" dirty="0"/>
          </a:p>
        </p:txBody>
      </p:sp>
      <p:pic>
        <p:nvPicPr>
          <p:cNvPr id="12" name="図 11">
            <a:extLst>
              <a:ext uri="{FF2B5EF4-FFF2-40B4-BE49-F238E27FC236}">
                <a16:creationId xmlns:a16="http://schemas.microsoft.com/office/drawing/2014/main" id="{F003F419-7E29-4E4B-ACF0-6582D7495BAB}"/>
              </a:ext>
            </a:extLst>
          </p:cNvPr>
          <p:cNvPicPr>
            <a:picLocks noChangeAspect="1"/>
          </p:cNvPicPr>
          <p:nvPr/>
        </p:nvPicPr>
        <p:blipFill>
          <a:blip r:embed="rId3"/>
          <a:stretch>
            <a:fillRect/>
          </a:stretch>
        </p:blipFill>
        <p:spPr>
          <a:xfrm>
            <a:off x="2461914" y="2047164"/>
            <a:ext cx="7027050" cy="4711831"/>
          </a:xfrm>
          <a:prstGeom prst="rect">
            <a:avLst/>
          </a:prstGeom>
        </p:spPr>
      </p:pic>
    </p:spTree>
    <p:extLst>
      <p:ext uri="{BB962C8B-B14F-4D97-AF65-F5344CB8AC3E}">
        <p14:creationId xmlns:p14="http://schemas.microsoft.com/office/powerpoint/2010/main" val="1509935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CD3830-7527-1444-9733-2B6ED779DD80}"/>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4" name="スライド番号プレースホルダー 3">
            <a:extLst>
              <a:ext uri="{FF2B5EF4-FFF2-40B4-BE49-F238E27FC236}">
                <a16:creationId xmlns:a16="http://schemas.microsoft.com/office/drawing/2014/main" id="{BCCC39EE-D75F-7C4B-970C-EC6E503E33FA}"/>
              </a:ext>
            </a:extLst>
          </p:cNvPr>
          <p:cNvSpPr>
            <a:spLocks noGrp="1"/>
          </p:cNvSpPr>
          <p:nvPr>
            <p:ph type="sldNum" sz="quarter" idx="12"/>
          </p:nvPr>
        </p:nvSpPr>
        <p:spPr/>
        <p:txBody>
          <a:bodyPr/>
          <a:lstStyle/>
          <a:p>
            <a:fld id="{6D22F896-40B5-4ADD-8801-0D06FADFA095}" type="slidenum">
              <a:rPr lang="en-US" sz="1800" smtClean="0"/>
              <a:t>19</a:t>
            </a:fld>
            <a:endParaRPr lang="en-US" sz="1800" dirty="0"/>
          </a:p>
        </p:txBody>
      </p:sp>
      <p:pic>
        <p:nvPicPr>
          <p:cNvPr id="6" name="図 5">
            <a:extLst>
              <a:ext uri="{FF2B5EF4-FFF2-40B4-BE49-F238E27FC236}">
                <a16:creationId xmlns:a16="http://schemas.microsoft.com/office/drawing/2014/main" id="{E3A2CD49-760D-964D-84E2-F6C75ACB7B1C}"/>
              </a:ext>
            </a:extLst>
          </p:cNvPr>
          <p:cNvPicPr>
            <a:picLocks noChangeAspect="1"/>
          </p:cNvPicPr>
          <p:nvPr/>
        </p:nvPicPr>
        <p:blipFill>
          <a:blip r:embed="rId3"/>
          <a:stretch>
            <a:fillRect/>
          </a:stretch>
        </p:blipFill>
        <p:spPr>
          <a:xfrm>
            <a:off x="1624084" y="1992572"/>
            <a:ext cx="8285059" cy="4724783"/>
          </a:xfrm>
          <a:prstGeom prst="rect">
            <a:avLst/>
          </a:prstGeom>
        </p:spPr>
      </p:pic>
    </p:spTree>
    <p:extLst>
      <p:ext uri="{BB962C8B-B14F-4D97-AF65-F5344CB8AC3E}">
        <p14:creationId xmlns:p14="http://schemas.microsoft.com/office/powerpoint/2010/main" val="46691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C0032A-02C1-5746-BEBE-2EF872DCDD01}"/>
              </a:ext>
            </a:extLst>
          </p:cNvPr>
          <p:cNvSpPr>
            <a:spLocks noGrp="1"/>
          </p:cNvSpPr>
          <p:nvPr>
            <p:ph type="title"/>
          </p:nvPr>
        </p:nvSpPr>
        <p:spPr/>
        <p:txBody>
          <a:bodyPr/>
          <a:lstStyle/>
          <a:p>
            <a:r>
              <a:rPr lang="ja-JP" altLang="en-US"/>
              <a:t>概要</a:t>
            </a:r>
            <a:endParaRPr kumimoji="1" lang="ja-JP" altLang="en-US"/>
          </a:p>
        </p:txBody>
      </p:sp>
      <p:sp>
        <p:nvSpPr>
          <p:cNvPr id="3" name="コンテンツ プレースホルダー 2">
            <a:extLst>
              <a:ext uri="{FF2B5EF4-FFF2-40B4-BE49-F238E27FC236}">
                <a16:creationId xmlns:a16="http://schemas.microsoft.com/office/drawing/2014/main" id="{A430A712-F233-8747-9459-9D96DB9FAB15}"/>
              </a:ext>
            </a:extLst>
          </p:cNvPr>
          <p:cNvSpPr>
            <a:spLocks noGrp="1"/>
          </p:cNvSpPr>
          <p:nvPr>
            <p:ph idx="1"/>
          </p:nvPr>
        </p:nvSpPr>
        <p:spPr/>
        <p:txBody>
          <a:bodyPr/>
          <a:lstStyle/>
          <a:p>
            <a:r>
              <a:rPr kumimoji="1" lang="ja-JP" altLang="en-US"/>
              <a:t>朝の支度準備の時間管理が苦手な人は多い</a:t>
            </a:r>
            <a:endParaRPr kumimoji="1" lang="en-US" altLang="ja-JP" dirty="0"/>
          </a:p>
          <a:p>
            <a:r>
              <a:rPr lang="ja-JP" altLang="en-US"/>
              <a:t>時間管理が難しい理由の一つに「逆算が難しさ」が挙げられる</a:t>
            </a:r>
            <a:endParaRPr lang="en-US" altLang="ja-JP" dirty="0"/>
          </a:p>
          <a:p>
            <a:r>
              <a:rPr kumimoji="1" lang="en-US" altLang="ja-JP" dirty="0" err="1"/>
              <a:t>ADLogger</a:t>
            </a:r>
            <a:r>
              <a:rPr kumimoji="1" lang="ja-JP" altLang="en-US"/>
              <a:t>はタスク毎の計測を元に合計時間を予測するシステムである</a:t>
            </a:r>
            <a:endParaRPr kumimoji="1" lang="en-US" altLang="ja-JP" dirty="0"/>
          </a:p>
          <a:p>
            <a:r>
              <a:rPr lang="ja-JP" altLang="en-US"/>
              <a:t>実験は大学生</a:t>
            </a:r>
            <a:r>
              <a:rPr lang="en-US" altLang="ja-JP" dirty="0"/>
              <a:t>20</a:t>
            </a:r>
            <a:r>
              <a:rPr lang="ja-JP" altLang="en-US"/>
              <a:t>名</a:t>
            </a:r>
            <a:r>
              <a:rPr lang="en-US" altLang="ja-JP" dirty="0"/>
              <a:t>×4</a:t>
            </a:r>
            <a:r>
              <a:rPr lang="ja-JP" altLang="en-US"/>
              <a:t>週間程度を目処に実施</a:t>
            </a:r>
            <a:endParaRPr lang="en-US" altLang="ja-JP" dirty="0"/>
          </a:p>
          <a:p>
            <a:r>
              <a:rPr kumimoji="1" lang="en-US" altLang="ja-JP" dirty="0" err="1"/>
              <a:t>ADLogger</a:t>
            </a:r>
            <a:r>
              <a:rPr kumimoji="1" lang="ja-JP" altLang="en-US"/>
              <a:t>によってタスクないし合計時間の実態時間と見積もり時間の差が縮まった</a:t>
            </a:r>
          </a:p>
        </p:txBody>
      </p:sp>
      <p:sp>
        <p:nvSpPr>
          <p:cNvPr id="4" name="フッター プレースホルダー 3">
            <a:extLst>
              <a:ext uri="{FF2B5EF4-FFF2-40B4-BE49-F238E27FC236}">
                <a16:creationId xmlns:a16="http://schemas.microsoft.com/office/drawing/2014/main" id="{D8F6D367-7B50-344C-8BA4-F20DBBF2C45A}"/>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BCEA388B-3DD4-8D4C-AD90-5288F8531CCE}"/>
              </a:ext>
            </a:extLst>
          </p:cNvPr>
          <p:cNvSpPr>
            <a:spLocks noGrp="1"/>
          </p:cNvSpPr>
          <p:nvPr>
            <p:ph type="sldNum" sz="quarter" idx="12"/>
          </p:nvPr>
        </p:nvSpPr>
        <p:spPr/>
        <p:txBody>
          <a:bodyPr/>
          <a:lstStyle/>
          <a:p>
            <a:fld id="{6D22F896-40B5-4ADD-8801-0D06FADFA095}" type="slidenum">
              <a:rPr lang="en-US" sz="1800" smtClean="0"/>
              <a:t>2</a:t>
            </a:fld>
            <a:endParaRPr lang="en-US" sz="1800" dirty="0"/>
          </a:p>
        </p:txBody>
      </p:sp>
    </p:spTree>
    <p:extLst>
      <p:ext uri="{BB962C8B-B14F-4D97-AF65-F5344CB8AC3E}">
        <p14:creationId xmlns:p14="http://schemas.microsoft.com/office/powerpoint/2010/main" val="28519847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ja-JP" altLang="en-US"/>
              <a:t>見積もり係数で上位</a:t>
            </a:r>
            <a:r>
              <a:rPr lang="en-US" altLang="ja-JP" dirty="0"/>
              <a:t>6</a:t>
            </a:r>
            <a:r>
              <a:rPr lang="ja-JP" altLang="en-US"/>
              <a:t>名①・中位</a:t>
            </a:r>
            <a:r>
              <a:rPr lang="en-US" altLang="ja-JP" dirty="0"/>
              <a:t>6</a:t>
            </a:r>
            <a:r>
              <a:rPr lang="ja-JP" altLang="en-US"/>
              <a:t>名②・下位</a:t>
            </a:r>
            <a:r>
              <a:rPr lang="en-US" altLang="ja-JP" dirty="0"/>
              <a:t>6</a:t>
            </a:r>
            <a:r>
              <a:rPr lang="ja-JP" altLang="en-US"/>
              <a:t>名③のインタビュー差</a:t>
            </a:r>
            <a:endParaRPr lang="en-US" altLang="ja-JP" dirty="0"/>
          </a:p>
          <a:p>
            <a:pPr lvl="1"/>
            <a:r>
              <a:rPr lang="ja-JP" altLang="en-US"/>
              <a:t>ながら行動→①③多</a:t>
            </a:r>
            <a:endParaRPr lang="en-US" altLang="ja-JP" dirty="0"/>
          </a:p>
          <a:p>
            <a:pPr lvl="1"/>
            <a:r>
              <a:rPr lang="ja-JP" altLang="en-US"/>
              <a:t>平日</a:t>
            </a:r>
            <a:r>
              <a:rPr lang="en-US" altLang="ja-JP" dirty="0"/>
              <a:t>/</a:t>
            </a:r>
            <a:r>
              <a:rPr lang="ja-JP" altLang="en-US"/>
              <a:t>休日の差が大きい→②③多</a:t>
            </a:r>
            <a:endParaRPr lang="en-US" altLang="ja-JP" dirty="0"/>
          </a:p>
          <a:p>
            <a:pPr marL="457200" lvl="1" indent="0">
              <a:buNone/>
            </a:pPr>
            <a:endParaRPr lang="en-US" altLang="ja-JP" dirty="0"/>
          </a:p>
          <a:p>
            <a:r>
              <a:rPr lang="en-US" altLang="ja-JP" dirty="0"/>
              <a:t>12</a:t>
            </a:r>
            <a:r>
              <a:rPr lang="ja-JP" altLang="en-US"/>
              <a:t>名に安心感の向上や時間に対する効率化の意識の向上</a:t>
            </a:r>
            <a:endParaRPr lang="en-US" altLang="ja-JP" dirty="0"/>
          </a:p>
          <a:p>
            <a:pPr marL="0" indent="0">
              <a:buNone/>
            </a:pPr>
            <a:endParaRPr lang="en-US" altLang="ja-JP"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20</a:t>
            </a:fld>
            <a:endParaRPr lang="en-US" sz="1800" dirty="0"/>
          </a:p>
        </p:txBody>
      </p:sp>
    </p:spTree>
    <p:extLst>
      <p:ext uri="{BB962C8B-B14F-4D97-AF65-F5344CB8AC3E}">
        <p14:creationId xmlns:p14="http://schemas.microsoft.com/office/powerpoint/2010/main" val="35382230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考察</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en-US" altLang="ja-JP" dirty="0" err="1"/>
              <a:t>ADLogger</a:t>
            </a:r>
            <a:r>
              <a:rPr lang="ja-JP" altLang="en-US"/>
              <a:t>の導入によって</a:t>
            </a:r>
            <a:endParaRPr lang="en-US" altLang="ja-JP" dirty="0"/>
          </a:p>
          <a:p>
            <a:pPr lvl="1"/>
            <a:r>
              <a:rPr lang="ja-JP" altLang="en-US"/>
              <a:t>差が縮まる→タイマーの実測値の平均に合わせたい意識が高まる</a:t>
            </a:r>
            <a:endParaRPr lang="en-US" altLang="ja-JP" dirty="0"/>
          </a:p>
          <a:p>
            <a:r>
              <a:rPr lang="ja-JP" altLang="en-US"/>
              <a:t>パターン分け</a:t>
            </a:r>
            <a:endParaRPr lang="en-US" altLang="ja-JP" dirty="0"/>
          </a:p>
          <a:p>
            <a:pPr marL="914400" lvl="1" indent="-457200">
              <a:buFont typeface="+mj-lt"/>
              <a:buAutoNum type="arabicPeriod"/>
            </a:pPr>
            <a:r>
              <a:rPr lang="ja-JP" altLang="en-US"/>
              <a:t>毎日同じルーティンを行い、余裕を意識的に持たせる、苦手意識が少ない</a:t>
            </a:r>
            <a:endParaRPr lang="en-US" altLang="ja-JP" dirty="0"/>
          </a:p>
          <a:p>
            <a:pPr marL="914400" lvl="1" indent="-457200">
              <a:buFont typeface="+mj-lt"/>
              <a:buAutoNum type="arabicPeriod"/>
            </a:pPr>
            <a:r>
              <a:rPr lang="ja-JP" altLang="en-US"/>
              <a:t>日によって変化する、苦手意識が強い</a:t>
            </a:r>
            <a:endParaRPr lang="en-US" altLang="ja-JP" dirty="0"/>
          </a:p>
          <a:p>
            <a:pPr marL="914400" lvl="1" indent="-457200">
              <a:buFont typeface="+mj-lt"/>
              <a:buAutoNum type="arabicPeriod"/>
            </a:pPr>
            <a:r>
              <a:rPr lang="ja-JP" altLang="en-US"/>
              <a:t>バッファを見積もらない傾向、ながら行動を行う</a:t>
            </a:r>
            <a:endParaRPr lang="en-US" altLang="ja-JP" dirty="0"/>
          </a:p>
          <a:p>
            <a:pPr marL="914400" lvl="1" indent="-457200">
              <a:buFont typeface="+mj-lt"/>
              <a:buAutoNum type="arabicPeriod"/>
            </a:pPr>
            <a:endParaRPr lang="en-US" altLang="ja-JP"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21</a:t>
            </a:fld>
            <a:endParaRPr lang="en-US" sz="1800" dirty="0"/>
          </a:p>
        </p:txBody>
      </p:sp>
    </p:spTree>
    <p:extLst>
      <p:ext uri="{BB962C8B-B14F-4D97-AF65-F5344CB8AC3E}">
        <p14:creationId xmlns:p14="http://schemas.microsoft.com/office/powerpoint/2010/main" val="28061366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今後の展望</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ja-JP" altLang="en-US"/>
              <a:t>時間予測の最適化</a:t>
            </a:r>
            <a:endParaRPr lang="en-US" altLang="ja-JP" dirty="0"/>
          </a:p>
          <a:p>
            <a:r>
              <a:rPr lang="ja-JP" altLang="en-US"/>
              <a:t>アプリケーションの</a:t>
            </a:r>
            <a:r>
              <a:rPr lang="en-US" altLang="ja-JP" dirty="0"/>
              <a:t>UI</a:t>
            </a:r>
            <a:r>
              <a:rPr lang="ja-JP" altLang="en-US"/>
              <a:t>向上</a:t>
            </a:r>
            <a:endParaRPr lang="en-US" altLang="ja-JP" dirty="0"/>
          </a:p>
          <a:p>
            <a:r>
              <a:rPr lang="ja-JP" altLang="en-US"/>
              <a:t>実験の改善（バイアスの削減、日数・人数を増やすなど）</a:t>
            </a:r>
            <a:endParaRPr lang="en-US" altLang="ja-JP" dirty="0"/>
          </a:p>
          <a:p>
            <a:r>
              <a:rPr lang="ja-JP" altLang="en-US"/>
              <a:t>時間感覚、多次元処理能力などとの関係性の調査</a:t>
            </a:r>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22</a:t>
            </a:fld>
            <a:endParaRPr lang="en-US" sz="1800" dirty="0"/>
          </a:p>
        </p:txBody>
      </p:sp>
    </p:spTree>
    <p:extLst>
      <p:ext uri="{BB962C8B-B14F-4D97-AF65-F5344CB8AC3E}">
        <p14:creationId xmlns:p14="http://schemas.microsoft.com/office/powerpoint/2010/main" val="26694156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C0032A-02C1-5746-BEBE-2EF872DCDD01}"/>
              </a:ext>
            </a:extLst>
          </p:cNvPr>
          <p:cNvSpPr>
            <a:spLocks noGrp="1"/>
          </p:cNvSpPr>
          <p:nvPr>
            <p:ph type="title"/>
          </p:nvPr>
        </p:nvSpPr>
        <p:spPr/>
        <p:txBody>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A430A712-F233-8747-9459-9D96DB9FAB15}"/>
              </a:ext>
            </a:extLst>
          </p:cNvPr>
          <p:cNvSpPr>
            <a:spLocks noGrp="1"/>
          </p:cNvSpPr>
          <p:nvPr>
            <p:ph idx="1"/>
          </p:nvPr>
        </p:nvSpPr>
        <p:spPr/>
        <p:txBody>
          <a:bodyPr/>
          <a:lstStyle/>
          <a:p>
            <a:r>
              <a:rPr lang="ja-JP" altLang="en-US"/>
              <a:t>「逆算が難しさ」そ解消するためにタスク毎の計測を元に合計時間を予測する「</a:t>
            </a:r>
            <a:r>
              <a:rPr lang="en-US" altLang="ja-JP" dirty="0" err="1"/>
              <a:t>ADLogger</a:t>
            </a:r>
            <a:r>
              <a:rPr lang="ja-JP" altLang="en-US"/>
              <a:t>」を提案した</a:t>
            </a:r>
            <a:endParaRPr lang="en-US" altLang="ja-JP" dirty="0"/>
          </a:p>
          <a:p>
            <a:r>
              <a:rPr lang="ja-JP" altLang="en-US"/>
              <a:t>実験は大学生</a:t>
            </a:r>
            <a:r>
              <a:rPr lang="en-US" altLang="ja-JP" dirty="0"/>
              <a:t>20</a:t>
            </a:r>
            <a:r>
              <a:rPr lang="ja-JP" altLang="en-US"/>
              <a:t>名</a:t>
            </a:r>
            <a:r>
              <a:rPr lang="en-US" altLang="ja-JP" dirty="0"/>
              <a:t>×4</a:t>
            </a:r>
            <a:r>
              <a:rPr lang="ja-JP" altLang="en-US"/>
              <a:t>週間程度を目処に朝の支度準備を想定して実施</a:t>
            </a:r>
            <a:endParaRPr lang="en-US" altLang="ja-JP" dirty="0"/>
          </a:p>
          <a:p>
            <a:r>
              <a:rPr lang="en-US" altLang="ja-JP" dirty="0" err="1"/>
              <a:t>ADLogger</a:t>
            </a:r>
            <a:r>
              <a:rPr lang="ja-JP" altLang="en-US"/>
              <a:t>によってタスクないし合計時間の実態時間と見積もり時間の差が縮まったが、見積もりを</a:t>
            </a:r>
            <a:r>
              <a:rPr lang="en-US" altLang="ja-JP" dirty="0"/>
              <a:t> y=ax </a:t>
            </a:r>
            <a:r>
              <a:rPr lang="ja-JP" altLang="en-US"/>
              <a:t>と置くと、傾数</a:t>
            </a:r>
            <a:r>
              <a:rPr lang="en-US" altLang="ja-JP" dirty="0"/>
              <a:t>a</a:t>
            </a:r>
            <a:r>
              <a:rPr lang="ja-JP" altLang="en-US"/>
              <a:t>は下がった</a:t>
            </a:r>
            <a:endParaRPr lang="en-US" altLang="ja-JP" dirty="0"/>
          </a:p>
          <a:p>
            <a:r>
              <a:rPr lang="en-US" altLang="ja-JP" dirty="0" err="1"/>
              <a:t>ADLogger</a:t>
            </a:r>
            <a:r>
              <a:rPr lang="ja-JP" altLang="en-US"/>
              <a:t>による行動変容やユーザの行動パターン差を示唆</a:t>
            </a:r>
            <a:endParaRPr lang="en-US" altLang="ja-JP" dirty="0"/>
          </a:p>
          <a:p>
            <a:r>
              <a:rPr lang="ja-JP" altLang="en-US"/>
              <a:t>システムの最適化や実験環境、バイアスなどの改善が必要</a:t>
            </a:r>
          </a:p>
          <a:p>
            <a:endParaRPr kumimoji="1" lang="ja-JP" altLang="en-US"/>
          </a:p>
        </p:txBody>
      </p:sp>
      <p:sp>
        <p:nvSpPr>
          <p:cNvPr id="4" name="フッター プレースホルダー 3">
            <a:extLst>
              <a:ext uri="{FF2B5EF4-FFF2-40B4-BE49-F238E27FC236}">
                <a16:creationId xmlns:a16="http://schemas.microsoft.com/office/drawing/2014/main" id="{D8F6D367-7B50-344C-8BA4-F20DBBF2C45A}"/>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BCEA388B-3DD4-8D4C-AD90-5288F8531CCE}"/>
              </a:ext>
            </a:extLst>
          </p:cNvPr>
          <p:cNvSpPr>
            <a:spLocks noGrp="1"/>
          </p:cNvSpPr>
          <p:nvPr>
            <p:ph type="sldNum" sz="quarter" idx="12"/>
          </p:nvPr>
        </p:nvSpPr>
        <p:spPr/>
        <p:txBody>
          <a:bodyPr/>
          <a:lstStyle/>
          <a:p>
            <a:fld id="{6D22F896-40B5-4ADD-8801-0D06FADFA095}" type="slidenum">
              <a:rPr lang="en-US" sz="1800" smtClean="0"/>
              <a:t>23</a:t>
            </a:fld>
            <a:endParaRPr lang="en-US" sz="1800" dirty="0"/>
          </a:p>
        </p:txBody>
      </p:sp>
    </p:spTree>
    <p:extLst>
      <p:ext uri="{BB962C8B-B14F-4D97-AF65-F5344CB8AC3E}">
        <p14:creationId xmlns:p14="http://schemas.microsoft.com/office/powerpoint/2010/main" val="234088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6DE907-577E-5747-86CF-E02B85448D76}"/>
              </a:ext>
            </a:extLst>
          </p:cNvPr>
          <p:cNvSpPr>
            <a:spLocks noGrp="1"/>
          </p:cNvSpPr>
          <p:nvPr>
            <p:ph type="title"/>
          </p:nvPr>
        </p:nvSpPr>
        <p:spPr/>
        <p:txBody>
          <a:bodyPr/>
          <a:lstStyle/>
          <a:p>
            <a:pPr algn="l"/>
            <a:r>
              <a:rPr lang="ja-JP" altLang="en-US"/>
              <a:t>ご静聴有難うございました</a:t>
            </a:r>
            <a:endParaRPr kumimoji="1" lang="ja-JP" altLang="en-US"/>
          </a:p>
        </p:txBody>
      </p:sp>
      <p:sp>
        <p:nvSpPr>
          <p:cNvPr id="3" name="テキスト プレースホルダー 2">
            <a:extLst>
              <a:ext uri="{FF2B5EF4-FFF2-40B4-BE49-F238E27FC236}">
                <a16:creationId xmlns:a16="http://schemas.microsoft.com/office/drawing/2014/main" id="{D1F22010-4E10-4D41-B147-E90D23458EEA}"/>
              </a:ext>
            </a:extLst>
          </p:cNvPr>
          <p:cNvSpPr>
            <a:spLocks noGrp="1"/>
          </p:cNvSpPr>
          <p:nvPr>
            <p:ph type="body" idx="1"/>
          </p:nvPr>
        </p:nvSpPr>
        <p:spPr/>
        <p:txBody>
          <a:bodyPr/>
          <a:lstStyle/>
          <a:p>
            <a:pPr algn="l"/>
            <a:endParaRPr kumimoji="1" lang="ja-JP" altLang="en-US"/>
          </a:p>
        </p:txBody>
      </p:sp>
      <p:sp>
        <p:nvSpPr>
          <p:cNvPr id="4" name="フッター プレースホルダー 3">
            <a:extLst>
              <a:ext uri="{FF2B5EF4-FFF2-40B4-BE49-F238E27FC236}">
                <a16:creationId xmlns:a16="http://schemas.microsoft.com/office/drawing/2014/main" id="{5CE35F82-3B40-AB41-B128-352CD2E25727}"/>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07E9FC80-E518-574E-807D-2F6B3B88861B}"/>
              </a:ext>
            </a:extLst>
          </p:cNvPr>
          <p:cNvSpPr>
            <a:spLocks noGrp="1"/>
          </p:cNvSpPr>
          <p:nvPr>
            <p:ph type="sldNum" sz="quarter" idx="12"/>
          </p:nvPr>
        </p:nvSpPr>
        <p:spPr/>
        <p:txBody>
          <a:bodyPr/>
          <a:lstStyle/>
          <a:p>
            <a:fld id="{6D22F896-40B5-4ADD-8801-0D06FADFA095}" type="slidenum">
              <a:rPr lang="en-US" sz="1800" smtClean="0"/>
              <a:t>24</a:t>
            </a:fld>
            <a:endParaRPr lang="en-US" sz="1800" dirty="0"/>
          </a:p>
        </p:txBody>
      </p:sp>
    </p:spTree>
    <p:extLst>
      <p:ext uri="{BB962C8B-B14F-4D97-AF65-F5344CB8AC3E}">
        <p14:creationId xmlns:p14="http://schemas.microsoft.com/office/powerpoint/2010/main" val="2515337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C0369D-8271-4749-9743-BEC7D39E9D17}"/>
              </a:ext>
            </a:extLst>
          </p:cNvPr>
          <p:cNvSpPr>
            <a:spLocks noGrp="1"/>
          </p:cNvSpPr>
          <p:nvPr>
            <p:ph type="title"/>
          </p:nvPr>
        </p:nvSpPr>
        <p:spPr/>
        <p:txBody>
          <a:bodyPr/>
          <a:lstStyle/>
          <a:p>
            <a:r>
              <a:rPr kumimoji="1" lang="en-US" altLang="ja-JP" dirty="0"/>
              <a:t>1. </a:t>
            </a:r>
            <a:r>
              <a:rPr kumimoji="1" lang="ja-JP" altLang="en-US"/>
              <a:t>背景</a:t>
            </a:r>
            <a:r>
              <a:rPr kumimoji="1" lang="en-US" altLang="ja-JP" dirty="0"/>
              <a:t> </a:t>
            </a:r>
            <a:r>
              <a:rPr kumimoji="1" lang="ja-JP" altLang="en-US"/>
              <a:t>：</a:t>
            </a:r>
            <a:r>
              <a:rPr kumimoji="1" lang="en-US" altLang="ja-JP" dirty="0"/>
              <a:t> </a:t>
            </a:r>
            <a:r>
              <a:rPr kumimoji="1" lang="ja-JP" altLang="en-US"/>
              <a:t>時間管理不足の表面化</a:t>
            </a:r>
            <a:r>
              <a:rPr lang="en-US" altLang="ja-JP" dirty="0"/>
              <a:t> (</a:t>
            </a:r>
            <a:r>
              <a:rPr lang="ja-JP" altLang="en-US"/>
              <a:t>例：遅刻</a:t>
            </a:r>
            <a:r>
              <a:rPr lang="en-US" altLang="ja-JP" dirty="0"/>
              <a:t>)</a:t>
            </a:r>
            <a:endParaRPr kumimoji="1" lang="ja-JP" altLang="en-US"/>
          </a:p>
        </p:txBody>
      </p:sp>
      <p:sp>
        <p:nvSpPr>
          <p:cNvPr id="3" name="コンテンツ プレースホルダー 2">
            <a:extLst>
              <a:ext uri="{FF2B5EF4-FFF2-40B4-BE49-F238E27FC236}">
                <a16:creationId xmlns:a16="http://schemas.microsoft.com/office/drawing/2014/main" id="{E96D2C7D-DF36-A048-8BF2-AF6C4792384E}"/>
              </a:ext>
            </a:extLst>
          </p:cNvPr>
          <p:cNvSpPr>
            <a:spLocks noGrp="1"/>
          </p:cNvSpPr>
          <p:nvPr>
            <p:ph idx="1"/>
          </p:nvPr>
        </p:nvSpPr>
        <p:spPr/>
        <p:txBody>
          <a:bodyPr>
            <a:normAutofit/>
          </a:bodyPr>
          <a:lstStyle/>
          <a:p>
            <a:r>
              <a:rPr lang="ja-JP" altLang="en-US" sz="2800">
                <a:effectLst/>
              </a:rPr>
              <a:t>文京学院大学</a:t>
            </a:r>
            <a:r>
              <a:rPr lang="en-US" altLang="ja-JP" sz="2800" dirty="0">
                <a:effectLst/>
              </a:rPr>
              <a:t>→</a:t>
            </a:r>
            <a:r>
              <a:rPr lang="ja-JP" altLang="en-US" sz="2800">
                <a:effectLst/>
              </a:rPr>
              <a:t>遅刻理由として「逆算の甘さ」を主要因と示唆</a:t>
            </a:r>
            <a:r>
              <a:rPr lang="en-US" altLang="ja-JP" sz="2800" dirty="0">
                <a:effectLst/>
              </a:rPr>
              <a:t> </a:t>
            </a:r>
          </a:p>
          <a:p>
            <a:r>
              <a:rPr lang="ja-JP" altLang="en-US" sz="2800">
                <a:effectLst/>
              </a:rPr>
              <a:t>その他アンケート調査にて</a:t>
            </a:r>
            <a:endParaRPr lang="en-US" altLang="ja-JP" sz="2800" dirty="0">
              <a:effectLst/>
            </a:endParaRPr>
          </a:p>
          <a:p>
            <a:pPr marL="0" indent="0">
              <a:buNone/>
            </a:pPr>
            <a:endParaRPr lang="en-US" altLang="ja-JP" sz="800" dirty="0">
              <a:effectLst/>
            </a:endParaRPr>
          </a:p>
          <a:p>
            <a:pPr lvl="1"/>
            <a:r>
              <a:rPr lang="en-US" altLang="ja-JP" sz="2400" dirty="0">
                <a:effectLst/>
              </a:rPr>
              <a:t>PR TIMES</a:t>
            </a:r>
            <a:r>
              <a:rPr lang="ja-JP" altLang="en-US" sz="2400">
                <a:effectLst/>
              </a:rPr>
              <a:t>：「支度に時間がかかった」</a:t>
            </a:r>
            <a:endParaRPr lang="en-US" altLang="ja-JP" sz="2400" dirty="0">
              <a:effectLst/>
            </a:endParaRPr>
          </a:p>
          <a:p>
            <a:pPr lvl="1"/>
            <a:r>
              <a:rPr lang="en-US" altLang="ja-JP" sz="2400" dirty="0" err="1">
                <a:effectLst/>
              </a:rPr>
              <a:t>CanCam</a:t>
            </a:r>
            <a:r>
              <a:rPr lang="ja-JP" altLang="en-US" sz="2400">
                <a:effectLst/>
              </a:rPr>
              <a:t>：「よく分からない」</a:t>
            </a:r>
            <a:endParaRPr lang="en-US" altLang="ja-JP" sz="2400" dirty="0">
              <a:effectLst/>
            </a:endParaRPr>
          </a:p>
          <a:p>
            <a:pPr marL="457200" lvl="1" indent="0">
              <a:buNone/>
            </a:pPr>
            <a:r>
              <a:rPr lang="ja-JP" altLang="en-US" sz="2400">
                <a:effectLst/>
              </a:rPr>
              <a:t>「思ったより準備に時間がかかる」</a:t>
            </a:r>
            <a:endParaRPr lang="en-US" altLang="ja-JP" sz="2400" dirty="0">
              <a:effectLst/>
            </a:endParaRPr>
          </a:p>
        </p:txBody>
      </p:sp>
      <p:sp>
        <p:nvSpPr>
          <p:cNvPr id="4" name="スライド番号プレースホルダー 3">
            <a:extLst>
              <a:ext uri="{FF2B5EF4-FFF2-40B4-BE49-F238E27FC236}">
                <a16:creationId xmlns:a16="http://schemas.microsoft.com/office/drawing/2014/main" id="{CAA703A1-DD7D-7F44-9E2B-697F3E4BE611}"/>
              </a:ext>
            </a:extLst>
          </p:cNvPr>
          <p:cNvSpPr>
            <a:spLocks noGrp="1"/>
          </p:cNvSpPr>
          <p:nvPr>
            <p:ph type="sldNum" sz="quarter" idx="12"/>
          </p:nvPr>
        </p:nvSpPr>
        <p:spPr/>
        <p:txBody>
          <a:bodyPr/>
          <a:lstStyle/>
          <a:p>
            <a:fld id="{6D22F896-40B5-4ADD-8801-0D06FADFA095}" type="slidenum">
              <a:rPr lang="en-US" sz="1800" smtClean="0"/>
              <a:t>3</a:t>
            </a:fld>
            <a:endParaRPr lang="en-US" sz="1800" dirty="0"/>
          </a:p>
        </p:txBody>
      </p:sp>
      <p:sp>
        <p:nvSpPr>
          <p:cNvPr id="5" name="フッター プレースホルダー 4">
            <a:extLst>
              <a:ext uri="{FF2B5EF4-FFF2-40B4-BE49-F238E27FC236}">
                <a16:creationId xmlns:a16="http://schemas.microsoft.com/office/drawing/2014/main" id="{3BB5DF8D-6A57-2841-B271-026DB55814F9}"/>
              </a:ext>
            </a:extLst>
          </p:cNvPr>
          <p:cNvSpPr>
            <a:spLocks noGrp="1"/>
          </p:cNvSpPr>
          <p:nvPr>
            <p:ph type="ftr" sz="quarter" idx="11"/>
          </p:nvPr>
        </p:nvSpPr>
        <p:spPr>
          <a:xfrm>
            <a:off x="680321" y="5220572"/>
            <a:ext cx="9795522" cy="1431234"/>
          </a:xfrm>
        </p:spPr>
        <p:txBody>
          <a:bodyPr/>
          <a:lstStyle/>
          <a:p>
            <a:r>
              <a:rPr lang="ja-JP" altLang="en-US"/>
              <a:t>文京学院大学研究紀要女子大学生の遅刻に関する研究</a:t>
            </a:r>
            <a:r>
              <a:rPr lang="en-US" altLang="ja-JP" dirty="0"/>
              <a:t>-</a:t>
            </a:r>
            <a:r>
              <a:rPr lang="ja-JP" altLang="en-US"/>
              <a:t>遅刻者の状況と意識，</a:t>
            </a:r>
            <a:endParaRPr lang="en-US" altLang="ja-JP" dirty="0"/>
          </a:p>
          <a:p>
            <a:r>
              <a:rPr lang="ja-JP" altLang="en-US"/>
              <a:t>並びに性格的特徴と学校適応感について</a:t>
            </a:r>
            <a:r>
              <a:rPr lang="en-US" altLang="ja-JP" dirty="0"/>
              <a:t>-</a:t>
            </a:r>
            <a:r>
              <a:rPr lang="ja-JP" altLang="en-US"/>
              <a:t> </a:t>
            </a:r>
            <a:endParaRPr lang="en-US" dirty="0">
              <a:hlinkClick r:id="rId3"/>
            </a:endParaRPr>
          </a:p>
          <a:p>
            <a:r>
              <a:rPr lang="en-US" dirty="0">
                <a:hlinkClick r:id="rId3"/>
              </a:rPr>
              <a:t>https://www.u-bunkyo.ac.jp/center/library/image/kyukiyo7_kaneko.pdf</a:t>
            </a:r>
            <a:endParaRPr lang="en-US" dirty="0"/>
          </a:p>
          <a:p>
            <a:r>
              <a:rPr lang="en-US" dirty="0"/>
              <a:t>PR TIMES</a:t>
            </a:r>
          </a:p>
          <a:p>
            <a:r>
              <a:rPr lang="en-US" altLang="ja-JP" dirty="0">
                <a:hlinkClick r:id="rId4"/>
              </a:rPr>
              <a:t>https://prtimes.jp/main/html/rd/p/000000004.000029941.html</a:t>
            </a:r>
            <a:endParaRPr lang="en-US" dirty="0"/>
          </a:p>
          <a:p>
            <a:r>
              <a:rPr lang="en-US" dirty="0" err="1"/>
              <a:t>Cancam</a:t>
            </a:r>
            <a:endParaRPr lang="en-US" dirty="0"/>
          </a:p>
          <a:p>
            <a:r>
              <a:rPr lang="en" altLang="ja-JP" dirty="0">
                <a:hlinkClick r:id="rId5"/>
              </a:rPr>
              <a:t>https://cancam.jp/archives/277242</a:t>
            </a:r>
            <a:endParaRPr lang="en" altLang="ja-JP" dirty="0"/>
          </a:p>
        </p:txBody>
      </p:sp>
      <p:graphicFrame>
        <p:nvGraphicFramePr>
          <p:cNvPr id="6" name="グラフ 5">
            <a:extLst>
              <a:ext uri="{FF2B5EF4-FFF2-40B4-BE49-F238E27FC236}">
                <a16:creationId xmlns:a16="http://schemas.microsoft.com/office/drawing/2014/main" id="{39CC254E-E35A-6E41-9686-BCD67ED73E4B}"/>
              </a:ext>
            </a:extLst>
          </p:cNvPr>
          <p:cNvGraphicFramePr/>
          <p:nvPr>
            <p:extLst>
              <p:ext uri="{D42A27DB-BD31-4B8C-83A1-F6EECF244321}">
                <p14:modId xmlns:p14="http://schemas.microsoft.com/office/powerpoint/2010/main" val="2174254456"/>
              </p:ext>
            </p:extLst>
          </p:nvPr>
        </p:nvGraphicFramePr>
        <p:xfrm>
          <a:off x="5962650" y="3158836"/>
          <a:ext cx="4766805" cy="369916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3206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07A545-5274-5D45-A962-6BDF690908D8}"/>
              </a:ext>
            </a:extLst>
          </p:cNvPr>
          <p:cNvSpPr>
            <a:spLocks noGrp="1"/>
          </p:cNvSpPr>
          <p:nvPr>
            <p:ph type="title"/>
          </p:nvPr>
        </p:nvSpPr>
        <p:spPr/>
        <p:txBody>
          <a:bodyPr/>
          <a:lstStyle/>
          <a:p>
            <a:r>
              <a:rPr lang="en-US" altLang="ja-JP" dirty="0"/>
              <a:t>2. </a:t>
            </a:r>
            <a:r>
              <a:rPr lang="ja-JP" altLang="en-US"/>
              <a:t>問題点</a:t>
            </a:r>
            <a:r>
              <a:rPr lang="en-US" altLang="ja-JP" dirty="0"/>
              <a:t> </a:t>
            </a:r>
            <a:r>
              <a:rPr lang="ja-JP" altLang="en-US"/>
              <a:t>： 「逆算が苦手」とは</a:t>
            </a:r>
            <a:endParaRPr kumimoji="1" lang="ja-JP" altLang="en-US"/>
          </a:p>
        </p:txBody>
      </p:sp>
      <p:sp>
        <p:nvSpPr>
          <p:cNvPr id="3" name="コンテンツ プレースホルダー 2">
            <a:extLst>
              <a:ext uri="{FF2B5EF4-FFF2-40B4-BE49-F238E27FC236}">
                <a16:creationId xmlns:a16="http://schemas.microsoft.com/office/drawing/2014/main" id="{C7EFBAF1-3EEF-794E-B31B-AB10737F4BD5}"/>
              </a:ext>
            </a:extLst>
          </p:cNvPr>
          <p:cNvSpPr>
            <a:spLocks noGrp="1"/>
          </p:cNvSpPr>
          <p:nvPr>
            <p:ph idx="1"/>
          </p:nvPr>
        </p:nvSpPr>
        <p:spPr/>
        <p:txBody>
          <a:bodyPr/>
          <a:lstStyle/>
          <a:p>
            <a:r>
              <a:rPr kumimoji="1" lang="ja-JP" altLang="en-US"/>
              <a:t>あ</a:t>
            </a:r>
          </a:p>
        </p:txBody>
      </p:sp>
      <p:sp>
        <p:nvSpPr>
          <p:cNvPr id="4" name="フッター プレースホルダー 3">
            <a:extLst>
              <a:ext uri="{FF2B5EF4-FFF2-40B4-BE49-F238E27FC236}">
                <a16:creationId xmlns:a16="http://schemas.microsoft.com/office/drawing/2014/main" id="{B34B5234-9880-204F-8E99-C4F60E84C917}"/>
              </a:ext>
            </a:extLst>
          </p:cNvPr>
          <p:cNvSpPr>
            <a:spLocks noGrp="1"/>
          </p:cNvSpPr>
          <p:nvPr>
            <p:ph type="ftr" sz="quarter" idx="11"/>
          </p:nvPr>
        </p:nvSpPr>
        <p:spPr/>
        <p:txBody>
          <a:bodyPr/>
          <a:lstStyle/>
          <a:p>
            <a:r>
              <a:rPr lang="ja-JP" altLang="en-US"/>
              <a:t>株式会社クラウドワークス </a:t>
            </a:r>
            <a:endParaRPr lang="en-US" dirty="0">
              <a:hlinkClick r:id="rId3"/>
            </a:endParaRPr>
          </a:p>
          <a:p>
            <a:r>
              <a:rPr lang="en-US" dirty="0">
                <a:hlinkClick r:id="rId3"/>
              </a:rPr>
              <a:t>https://www.innopm.com/blog/2018/05/30/Manhours_Estimation/</a:t>
            </a:r>
            <a:endParaRPr lang="en-US" dirty="0"/>
          </a:p>
        </p:txBody>
      </p:sp>
      <p:sp>
        <p:nvSpPr>
          <p:cNvPr id="5" name="スライド番号プレースホルダー 4">
            <a:extLst>
              <a:ext uri="{FF2B5EF4-FFF2-40B4-BE49-F238E27FC236}">
                <a16:creationId xmlns:a16="http://schemas.microsoft.com/office/drawing/2014/main" id="{FE97AD9E-FD2B-A945-BD14-9C04DAB55B02}"/>
              </a:ext>
            </a:extLst>
          </p:cNvPr>
          <p:cNvSpPr>
            <a:spLocks noGrp="1"/>
          </p:cNvSpPr>
          <p:nvPr>
            <p:ph type="sldNum" sz="quarter" idx="12"/>
          </p:nvPr>
        </p:nvSpPr>
        <p:spPr/>
        <p:txBody>
          <a:bodyPr/>
          <a:lstStyle/>
          <a:p>
            <a:fld id="{6D22F896-40B5-4ADD-8801-0D06FADFA095}" type="slidenum">
              <a:rPr lang="en-US" sz="1800" smtClean="0"/>
              <a:t>4</a:t>
            </a:fld>
            <a:endParaRPr lang="en-US" sz="1800" dirty="0"/>
          </a:p>
        </p:txBody>
      </p:sp>
      <p:sp>
        <p:nvSpPr>
          <p:cNvPr id="6" name="正方形/長方形 5">
            <a:extLst>
              <a:ext uri="{FF2B5EF4-FFF2-40B4-BE49-F238E27FC236}">
                <a16:creationId xmlns:a16="http://schemas.microsoft.com/office/drawing/2014/main" id="{67E59405-17A2-B343-8217-1C4C3E7A9DD9}"/>
              </a:ext>
            </a:extLst>
          </p:cNvPr>
          <p:cNvSpPr/>
          <p:nvPr/>
        </p:nvSpPr>
        <p:spPr>
          <a:xfrm>
            <a:off x="680320" y="2336872"/>
            <a:ext cx="9613861" cy="57777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kumimoji="1" lang="ja-JP" altLang="en-US"/>
              <a:t>予測総時間</a:t>
            </a:r>
          </a:p>
        </p:txBody>
      </p:sp>
      <p:sp>
        <p:nvSpPr>
          <p:cNvPr id="7" name="正方形/長方形 6">
            <a:extLst>
              <a:ext uri="{FF2B5EF4-FFF2-40B4-BE49-F238E27FC236}">
                <a16:creationId xmlns:a16="http://schemas.microsoft.com/office/drawing/2014/main" id="{01901388-5958-6947-91B1-B4475C44FBDD}"/>
              </a:ext>
            </a:extLst>
          </p:cNvPr>
          <p:cNvSpPr/>
          <p:nvPr/>
        </p:nvSpPr>
        <p:spPr>
          <a:xfrm>
            <a:off x="680319" y="3037858"/>
            <a:ext cx="6502243" cy="57777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a:t>予測各タスク総合時間</a:t>
            </a:r>
          </a:p>
        </p:txBody>
      </p:sp>
      <p:sp>
        <p:nvSpPr>
          <p:cNvPr id="8" name="正方形/長方形 7">
            <a:extLst>
              <a:ext uri="{FF2B5EF4-FFF2-40B4-BE49-F238E27FC236}">
                <a16:creationId xmlns:a16="http://schemas.microsoft.com/office/drawing/2014/main" id="{C275EA73-7B4C-1545-B074-D7B72CF64F93}"/>
              </a:ext>
            </a:extLst>
          </p:cNvPr>
          <p:cNvSpPr/>
          <p:nvPr/>
        </p:nvSpPr>
        <p:spPr>
          <a:xfrm>
            <a:off x="7334249" y="3037858"/>
            <a:ext cx="2959931"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余白時間</a:t>
            </a:r>
          </a:p>
        </p:txBody>
      </p:sp>
      <p:sp>
        <p:nvSpPr>
          <p:cNvPr id="9" name="正方形/長方形 8">
            <a:extLst>
              <a:ext uri="{FF2B5EF4-FFF2-40B4-BE49-F238E27FC236}">
                <a16:creationId xmlns:a16="http://schemas.microsoft.com/office/drawing/2014/main" id="{FC998033-E461-8444-B304-6903BE6F15A8}"/>
              </a:ext>
            </a:extLst>
          </p:cNvPr>
          <p:cNvSpPr/>
          <p:nvPr/>
        </p:nvSpPr>
        <p:spPr>
          <a:xfrm>
            <a:off x="680321" y="3757893"/>
            <a:ext cx="192952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A</a:t>
            </a:r>
            <a:endParaRPr kumimoji="1" lang="ja-JP" altLang="en-US"/>
          </a:p>
        </p:txBody>
      </p:sp>
      <p:sp>
        <p:nvSpPr>
          <p:cNvPr id="11" name="正方形/長方形 10">
            <a:extLst>
              <a:ext uri="{FF2B5EF4-FFF2-40B4-BE49-F238E27FC236}">
                <a16:creationId xmlns:a16="http://schemas.microsoft.com/office/drawing/2014/main" id="{0ADFB5A6-F9A5-2F48-A9A9-04DC098BB66A}"/>
              </a:ext>
            </a:extLst>
          </p:cNvPr>
          <p:cNvSpPr/>
          <p:nvPr/>
        </p:nvSpPr>
        <p:spPr>
          <a:xfrm>
            <a:off x="2781300" y="3757893"/>
            <a:ext cx="203834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B</a:t>
            </a:r>
            <a:endParaRPr kumimoji="1" lang="ja-JP" altLang="en-US"/>
          </a:p>
        </p:txBody>
      </p:sp>
      <p:sp>
        <p:nvSpPr>
          <p:cNvPr id="13" name="正方形/長方形 12">
            <a:extLst>
              <a:ext uri="{FF2B5EF4-FFF2-40B4-BE49-F238E27FC236}">
                <a16:creationId xmlns:a16="http://schemas.microsoft.com/office/drawing/2014/main" id="{4C863699-A698-BA43-8BD9-11A82B125A33}"/>
              </a:ext>
            </a:extLst>
          </p:cNvPr>
          <p:cNvSpPr/>
          <p:nvPr/>
        </p:nvSpPr>
        <p:spPr>
          <a:xfrm>
            <a:off x="4991100" y="3757893"/>
            <a:ext cx="221030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C</a:t>
            </a:r>
            <a:endParaRPr kumimoji="1" lang="ja-JP" altLang="en-US"/>
          </a:p>
        </p:txBody>
      </p:sp>
      <p:sp>
        <p:nvSpPr>
          <p:cNvPr id="15" name="正方形/長方形 14">
            <a:extLst>
              <a:ext uri="{FF2B5EF4-FFF2-40B4-BE49-F238E27FC236}">
                <a16:creationId xmlns:a16="http://schemas.microsoft.com/office/drawing/2014/main" id="{07E1E709-355D-D446-97C3-362EF288B843}"/>
              </a:ext>
            </a:extLst>
          </p:cNvPr>
          <p:cNvSpPr/>
          <p:nvPr/>
        </p:nvSpPr>
        <p:spPr>
          <a:xfrm>
            <a:off x="9182100" y="3757893"/>
            <a:ext cx="1131842"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予備時間</a:t>
            </a:r>
          </a:p>
        </p:txBody>
      </p:sp>
      <p:sp>
        <p:nvSpPr>
          <p:cNvPr id="16" name="正方形/長方形 15">
            <a:extLst>
              <a:ext uri="{FF2B5EF4-FFF2-40B4-BE49-F238E27FC236}">
                <a16:creationId xmlns:a16="http://schemas.microsoft.com/office/drawing/2014/main" id="{FF4CF0F6-581A-9C4D-8028-0A1F4D92F7A3}"/>
              </a:ext>
            </a:extLst>
          </p:cNvPr>
          <p:cNvSpPr/>
          <p:nvPr/>
        </p:nvSpPr>
        <p:spPr>
          <a:xfrm>
            <a:off x="7334249" y="3776512"/>
            <a:ext cx="1737710"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タスク間時間</a:t>
            </a:r>
          </a:p>
        </p:txBody>
      </p:sp>
      <p:sp>
        <p:nvSpPr>
          <p:cNvPr id="10" name="円/楕円 9">
            <a:extLst>
              <a:ext uri="{FF2B5EF4-FFF2-40B4-BE49-F238E27FC236}">
                <a16:creationId xmlns:a16="http://schemas.microsoft.com/office/drawing/2014/main" id="{66C0CE6D-21D1-504A-A78A-B70AF779D536}"/>
              </a:ext>
            </a:extLst>
          </p:cNvPr>
          <p:cNvSpPr/>
          <p:nvPr/>
        </p:nvSpPr>
        <p:spPr>
          <a:xfrm>
            <a:off x="7168274" y="3049810"/>
            <a:ext cx="3267076" cy="577778"/>
          </a:xfrm>
          <a:prstGeom prst="ellipse">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7" name="円/楕円 16">
            <a:extLst>
              <a:ext uri="{FF2B5EF4-FFF2-40B4-BE49-F238E27FC236}">
                <a16:creationId xmlns:a16="http://schemas.microsoft.com/office/drawing/2014/main" id="{32DF14A7-EEA5-534C-93AA-7629419C0F01}"/>
              </a:ext>
            </a:extLst>
          </p:cNvPr>
          <p:cNvSpPr/>
          <p:nvPr/>
        </p:nvSpPr>
        <p:spPr>
          <a:xfrm>
            <a:off x="660561" y="3715846"/>
            <a:ext cx="6607268" cy="577778"/>
          </a:xfrm>
          <a:prstGeom prst="ellipse">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2" name="円/楕円 11">
            <a:extLst>
              <a:ext uri="{FF2B5EF4-FFF2-40B4-BE49-F238E27FC236}">
                <a16:creationId xmlns:a16="http://schemas.microsoft.com/office/drawing/2014/main" id="{C3075435-320E-D24F-88AC-1DCDE6E3BCB2}"/>
              </a:ext>
            </a:extLst>
          </p:cNvPr>
          <p:cNvSpPr/>
          <p:nvPr/>
        </p:nvSpPr>
        <p:spPr>
          <a:xfrm>
            <a:off x="10172700" y="3037858"/>
            <a:ext cx="556755" cy="5777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p>
        </p:txBody>
      </p:sp>
      <p:sp>
        <p:nvSpPr>
          <p:cNvPr id="18" name="円/楕円 17">
            <a:extLst>
              <a:ext uri="{FF2B5EF4-FFF2-40B4-BE49-F238E27FC236}">
                <a16:creationId xmlns:a16="http://schemas.microsoft.com/office/drawing/2014/main" id="{D38ACF7C-CD77-C646-AE1C-B5326410BD5C}"/>
              </a:ext>
            </a:extLst>
          </p:cNvPr>
          <p:cNvSpPr/>
          <p:nvPr/>
        </p:nvSpPr>
        <p:spPr>
          <a:xfrm>
            <a:off x="6816101" y="3738843"/>
            <a:ext cx="556755" cy="5777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p>
        </p:txBody>
      </p:sp>
      <p:sp>
        <p:nvSpPr>
          <p:cNvPr id="19" name="テキスト ボックス 18">
            <a:extLst>
              <a:ext uri="{FF2B5EF4-FFF2-40B4-BE49-F238E27FC236}">
                <a16:creationId xmlns:a16="http://schemas.microsoft.com/office/drawing/2014/main" id="{B60F4ECB-291C-E146-A6D0-12302529D2F0}"/>
              </a:ext>
            </a:extLst>
          </p:cNvPr>
          <p:cNvSpPr txBox="1"/>
          <p:nvPr/>
        </p:nvSpPr>
        <p:spPr>
          <a:xfrm>
            <a:off x="680319" y="4503214"/>
            <a:ext cx="9755031" cy="954107"/>
          </a:xfrm>
          <a:prstGeom prst="rect">
            <a:avLst/>
          </a:prstGeom>
          <a:noFill/>
        </p:spPr>
        <p:txBody>
          <a:bodyPr wrap="square" rtlCol="0">
            <a:spAutoFit/>
          </a:bodyPr>
          <a:lstStyle/>
          <a:p>
            <a:pPr marL="457200" indent="-457200">
              <a:buFont typeface="+mj-lt"/>
              <a:buAutoNum type="arabicPeriod"/>
            </a:pPr>
            <a:r>
              <a:rPr lang="ja-JP" altLang="en-US" sz="2800"/>
              <a:t>感覚に依存した見積もりの誤差</a:t>
            </a:r>
            <a:endParaRPr lang="en-US" altLang="ja-JP" sz="2800" dirty="0"/>
          </a:p>
          <a:p>
            <a:pPr marL="457200" indent="-457200">
              <a:buFont typeface="+mj-lt"/>
              <a:buAutoNum type="arabicPeriod"/>
            </a:pPr>
            <a:r>
              <a:rPr lang="ja-JP" altLang="en-US" sz="2800"/>
              <a:t>バッファ（余白時間）の不備</a:t>
            </a:r>
            <a:endParaRPr lang="en-US" altLang="ja-JP" sz="2800" dirty="0"/>
          </a:p>
        </p:txBody>
      </p:sp>
    </p:spTree>
    <p:extLst>
      <p:ext uri="{BB962C8B-B14F-4D97-AF65-F5344CB8AC3E}">
        <p14:creationId xmlns:p14="http://schemas.microsoft.com/office/powerpoint/2010/main" val="1210066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3. </a:t>
            </a:r>
            <a:r>
              <a:rPr lang="ja-JP" altLang="en-US"/>
              <a:t>目的</a:t>
            </a:r>
            <a:endParaRPr kumimoji="1" lang="ja-JP" altLang="en-US"/>
          </a:p>
        </p:txBody>
      </p:sp>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a:bodyPr>
          <a:lstStyle/>
          <a:p>
            <a:r>
              <a:rPr lang="ja-JP" altLang="en-US" sz="3200"/>
              <a:t>正確な行動別時間の把握</a:t>
            </a:r>
            <a:endParaRPr lang="en-US" altLang="ja-JP" sz="3200" dirty="0"/>
          </a:p>
          <a:p>
            <a:r>
              <a:rPr lang="ja-JP" altLang="en-US" sz="3200"/>
              <a:t>適切な余裕時間の確保</a:t>
            </a:r>
            <a:endParaRPr lang="en-US" altLang="ja-JP" sz="3200" dirty="0"/>
          </a:p>
          <a:p>
            <a:pPr marL="0" indent="0">
              <a:buNone/>
            </a:pPr>
            <a:r>
              <a:rPr lang="ja-JP" altLang="en-US" sz="3200"/>
              <a:t>を実現させるアプリケーションの提案</a:t>
            </a:r>
            <a:endParaRPr lang="en-US" altLang="ja-JP" sz="3200" dirty="0"/>
          </a:p>
          <a:p>
            <a:pPr marL="0" indent="0">
              <a:buNone/>
            </a:pPr>
            <a:endParaRPr lang="en-US" altLang="ja-JP" sz="3200" dirty="0"/>
          </a:p>
          <a:p>
            <a:pPr marL="0" indent="0">
              <a:buNone/>
            </a:pPr>
            <a:r>
              <a:rPr lang="ja-JP" altLang="en-US"/>
              <a:t>一番効果が期待できるターゲット層</a:t>
            </a:r>
            <a:endParaRPr lang="en-US" altLang="ja-JP" dirty="0"/>
          </a:p>
          <a:p>
            <a:pPr>
              <a:buFont typeface="Wingdings" pitchFamily="2" charset="2"/>
              <a:buChar char="ü"/>
            </a:pPr>
            <a:r>
              <a:rPr lang="ja-JP" altLang="en-US" sz="2000">
                <a:solidFill>
                  <a:srgbClr val="FFFFFF"/>
                </a:solidFill>
                <a:effectLst/>
              </a:rPr>
              <a:t>正確な行動別時間が秒単位で分かるか？</a:t>
            </a:r>
            <a:r>
              <a:rPr lang="en-US" altLang="ja-JP" sz="2000" dirty="0">
                <a:solidFill>
                  <a:srgbClr val="FFFFFF"/>
                </a:solidFill>
                <a:effectLst/>
              </a:rPr>
              <a:t> → </a:t>
            </a:r>
            <a:r>
              <a:rPr lang="en-US" altLang="ja-JP" sz="2000" dirty="0">
                <a:effectLst/>
              </a:rPr>
              <a:t>No</a:t>
            </a:r>
            <a:endParaRPr lang="en-US" altLang="ja-JP" sz="2000" u="sng" dirty="0">
              <a:solidFill>
                <a:srgbClr val="FF0000"/>
              </a:solidFill>
              <a:effectLst/>
            </a:endParaRPr>
          </a:p>
          <a:p>
            <a:pPr>
              <a:buFont typeface="Wingdings" pitchFamily="2" charset="2"/>
              <a:buChar char="ü"/>
            </a:pPr>
            <a:r>
              <a:rPr lang="ja-JP" altLang="en-US" sz="2000">
                <a:solidFill>
                  <a:srgbClr val="FFFFFF"/>
                </a:solidFill>
                <a:effectLst/>
              </a:rPr>
              <a:t>余白時間を十分に取るか？</a:t>
            </a:r>
            <a:r>
              <a:rPr lang="en-US" altLang="ja-JP" sz="2000" dirty="0">
                <a:solidFill>
                  <a:srgbClr val="FFFFFF"/>
                </a:solidFill>
                <a:effectLst/>
              </a:rPr>
              <a:t> → No</a:t>
            </a:r>
            <a:endParaRPr lang="en-US" altLang="ja-JP" sz="2000" dirty="0">
              <a:effectLst/>
            </a:endParaRPr>
          </a:p>
          <a:p>
            <a:pPr lvl="1"/>
            <a:endParaRPr lang="en-US" altLang="ja-JP" sz="2400" dirty="0"/>
          </a:p>
        </p:txBody>
      </p:sp>
      <p:sp>
        <p:nvSpPr>
          <p:cNvPr id="4" name="フッター プレースホルダー 3">
            <a:extLst>
              <a:ext uri="{FF2B5EF4-FFF2-40B4-BE49-F238E27FC236}">
                <a16:creationId xmlns:a16="http://schemas.microsoft.com/office/drawing/2014/main" id="{6D656DD5-CFA4-5C43-8DE6-A87ECD633D90}"/>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5</a:t>
            </a:fld>
            <a:endParaRPr lang="en-US" sz="1800" dirty="0"/>
          </a:p>
        </p:txBody>
      </p:sp>
      <p:pic>
        <p:nvPicPr>
          <p:cNvPr id="8" name="図 7">
            <a:extLst>
              <a:ext uri="{FF2B5EF4-FFF2-40B4-BE49-F238E27FC236}">
                <a16:creationId xmlns:a16="http://schemas.microsoft.com/office/drawing/2014/main" id="{86A5B2C9-592F-A342-8E8E-1B24A8F9E8D0}"/>
              </a:ext>
            </a:extLst>
          </p:cNvPr>
          <p:cNvPicPr>
            <a:picLocks noChangeAspect="1"/>
          </p:cNvPicPr>
          <p:nvPr/>
        </p:nvPicPr>
        <p:blipFill>
          <a:blip r:embed="rId3"/>
          <a:stretch>
            <a:fillRect/>
          </a:stretch>
        </p:blipFill>
        <p:spPr>
          <a:xfrm>
            <a:off x="7371363" y="622598"/>
            <a:ext cx="3140455" cy="5183643"/>
          </a:xfrm>
          <a:prstGeom prst="rect">
            <a:avLst/>
          </a:prstGeom>
        </p:spPr>
      </p:pic>
    </p:spTree>
    <p:extLst>
      <p:ext uri="{BB962C8B-B14F-4D97-AF65-F5344CB8AC3E}">
        <p14:creationId xmlns:p14="http://schemas.microsoft.com/office/powerpoint/2010/main" val="1848186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4. </a:t>
            </a:r>
            <a:r>
              <a:rPr lang="ja-JP" altLang="en-US"/>
              <a:t>先行研究</a:t>
            </a:r>
            <a:r>
              <a:rPr lang="en-US" altLang="ja-JP" dirty="0"/>
              <a:t> </a:t>
            </a:r>
            <a:r>
              <a:rPr lang="ja-JP" altLang="en-US"/>
              <a:t>：</a:t>
            </a:r>
            <a:r>
              <a:rPr lang="en-US" altLang="ja-JP" dirty="0"/>
              <a:t> </a:t>
            </a:r>
            <a:endParaRPr kumimoji="1" lang="ja-JP" altLang="en-US"/>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a:bodyPr>
              <a:lstStyle/>
              <a:p>
                <a:r>
                  <a:rPr lang="ja-JP" altLang="en-US" sz="3200"/>
                  <a:t>プロジェクト管理：</a:t>
                </a:r>
                <a:r>
                  <a:rPr lang="en-US" altLang="ja-JP" sz="3200" dirty="0"/>
                  <a:t>PERT</a:t>
                </a:r>
                <a:r>
                  <a:rPr lang="ja-JP" altLang="en-US" sz="3200"/>
                  <a:t>手法など</a:t>
                </a:r>
                <a:endParaRPr lang="en-US" altLang="ja-JP" sz="3200" dirty="0"/>
              </a:p>
              <a:p>
                <a:pPr marL="0" indent="0">
                  <a:buNone/>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𝑇</m:t>
                          </m:r>
                        </m:e>
                        <m:sub>
                          <m:r>
                            <a:rPr lang="en-US" altLang="ja-JP" b="0" i="1" smtClean="0">
                              <a:latin typeface="Cambria Math" panose="02040503050406030204" pitchFamily="18" charset="0"/>
                            </a:rPr>
                            <m:t>𝐸</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𝑂</m:t>
                      </m:r>
                      <m:r>
                        <a:rPr lang="en-US" altLang="ja-JP" b="0" i="1" smtClean="0">
                          <a:latin typeface="Cambria Math" panose="02040503050406030204" pitchFamily="18" charset="0"/>
                        </a:rPr>
                        <m:t>+4</m:t>
                      </m:r>
                      <m:r>
                        <a:rPr lang="en-US" altLang="ja-JP" b="0" i="1" smtClean="0">
                          <a:latin typeface="Cambria Math" panose="02040503050406030204" pitchFamily="18" charset="0"/>
                        </a:rPr>
                        <m:t>𝑀</m:t>
                      </m:r>
                      <m:r>
                        <a:rPr lang="en-US" altLang="ja-JP" b="0" i="1" smtClean="0">
                          <a:latin typeface="Cambria Math" panose="02040503050406030204" pitchFamily="18" charset="0"/>
                        </a:rPr>
                        <m:t>+</m:t>
                      </m:r>
                      <m:r>
                        <a:rPr lang="en-US" altLang="ja-JP" b="0" i="1" smtClean="0">
                          <a:latin typeface="Cambria Math" panose="02040503050406030204" pitchFamily="18" charset="0"/>
                        </a:rPr>
                        <m:t>𝑃</m:t>
                      </m:r>
                      <m:r>
                        <a:rPr lang="en-US" altLang="ja-JP" b="0" i="1" smtClean="0">
                          <a:latin typeface="Cambria Math" panose="02040503050406030204" pitchFamily="18" charset="0"/>
                        </a:rPr>
                        <m:t>)/6</m:t>
                      </m:r>
                    </m:oMath>
                  </m:oMathPara>
                </a14:m>
                <a:endParaRPr lang="en-US" altLang="ja-JP" dirty="0"/>
              </a:p>
              <a:p>
                <a:r>
                  <a:rPr lang="ja-JP" altLang="en-US" sz="3200"/>
                  <a:t>ライフログ研究：</a:t>
                </a:r>
                <a:endParaRPr lang="en-US" altLang="ja-JP" sz="3200" dirty="0"/>
              </a:p>
              <a:p>
                <a:pPr marL="971550" lvl="1" indent="-514350">
                  <a:buFont typeface="+mj-lt"/>
                  <a:buAutoNum type="arabicPeriod"/>
                </a:pPr>
                <a:r>
                  <a:rPr lang="ja-JP" altLang="en-US" sz="2400"/>
                  <a:t>睡眠時間記録アプリ</a:t>
                </a:r>
                <a:endParaRPr lang="en-US" altLang="ja-JP" sz="2400" dirty="0"/>
              </a:p>
              <a:p>
                <a:pPr marL="971550" lvl="1" indent="-514350">
                  <a:buFont typeface="+mj-lt"/>
                  <a:buAutoNum type="arabicPeriod"/>
                </a:pPr>
                <a:r>
                  <a:rPr lang="ja-JP" altLang="en-US" sz="2400"/>
                  <a:t>ライフログとスケジュールに基づいた未来予測手法によるタスク管理</a:t>
                </a:r>
                <a:endParaRPr lang="en-US" altLang="ja-JP" sz="2400" dirty="0"/>
              </a:p>
              <a:p>
                <a:pPr marL="971550" lvl="1" indent="-514350">
                  <a:buFont typeface="+mj-lt"/>
                  <a:buAutoNum type="arabicPeriod"/>
                </a:pPr>
                <a:r>
                  <a:rPr lang="ja-JP" altLang="en-US" sz="2400"/>
                  <a:t>空き時間とタスク間関係を利用したユーザのスケジューリング支援手法</a:t>
                </a:r>
                <a:endParaRPr lang="en-US" altLang="ja-JP" sz="2400" dirty="0"/>
              </a:p>
              <a:p>
                <a:pPr lvl="1"/>
                <a:endParaRPr lang="en-US" altLang="ja-JP" dirty="0"/>
              </a:p>
            </p:txBody>
          </p:sp>
        </mc:Choice>
        <mc:Fallback xmlns="">
          <p:sp>
            <p:nvSpPr>
              <p:cNvPr id="3" name="コンテンツ プレースホルダー 2">
                <a:extLst>
                  <a:ext uri="{FF2B5EF4-FFF2-40B4-BE49-F238E27FC236}">
                    <a16:creationId xmlns:a16="http://schemas.microsoft.com/office/drawing/2014/main" id="{9684901A-AC62-CF4F-A76F-F3000C3F596A}"/>
                  </a:ext>
                </a:extLst>
              </p:cNvPr>
              <p:cNvSpPr>
                <a:spLocks noGrp="1" noRot="1" noChangeAspect="1" noMove="1" noResize="1" noEditPoints="1" noAdjustHandles="1" noChangeArrowheads="1" noChangeShapeType="1" noTextEdit="1"/>
              </p:cNvSpPr>
              <p:nvPr>
                <p:ph idx="1"/>
              </p:nvPr>
            </p:nvSpPr>
            <p:spPr>
              <a:blipFill>
                <a:blip r:embed="rId3"/>
                <a:stretch>
                  <a:fillRect l="-2770" t="-7394"/>
                </a:stretch>
              </a:blipFill>
            </p:spPr>
            <p:txBody>
              <a:bodyPr/>
              <a:lstStyle/>
              <a:p>
                <a:r>
                  <a:rPr lang="ja-JP" altLang="en-US">
                    <a:noFill/>
                  </a:rPr>
                  <a:t> </a:t>
                </a:r>
              </a:p>
            </p:txBody>
          </p:sp>
        </mc:Fallback>
      </mc:AlternateContent>
      <p:sp>
        <p:nvSpPr>
          <p:cNvPr id="4" name="フッター プレースホルダー 3">
            <a:extLst>
              <a:ext uri="{FF2B5EF4-FFF2-40B4-BE49-F238E27FC236}">
                <a16:creationId xmlns:a16="http://schemas.microsoft.com/office/drawing/2014/main" id="{6D656DD5-CFA4-5C43-8DE6-A87ECD633D90}"/>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6</a:t>
            </a:fld>
            <a:endParaRPr lang="en-US" sz="1800" dirty="0"/>
          </a:p>
        </p:txBody>
      </p:sp>
    </p:spTree>
    <p:extLst>
      <p:ext uri="{BB962C8B-B14F-4D97-AF65-F5344CB8AC3E}">
        <p14:creationId xmlns:p14="http://schemas.microsoft.com/office/powerpoint/2010/main" val="2762427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4. </a:t>
            </a:r>
            <a:r>
              <a:rPr lang="ja-JP" altLang="en-US"/>
              <a:t>先行事例</a:t>
            </a:r>
            <a:r>
              <a:rPr lang="en-US" altLang="ja-JP" dirty="0"/>
              <a:t> </a:t>
            </a:r>
            <a:r>
              <a:rPr lang="ja-JP" altLang="en-US"/>
              <a:t>：</a:t>
            </a:r>
            <a:endParaRPr kumimoji="1" lang="ja-JP" altLang="en-US"/>
          </a:p>
        </p:txBody>
      </p:sp>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a:bodyPr>
          <a:lstStyle/>
          <a:p>
            <a:r>
              <a:rPr lang="ja-JP" altLang="en-US"/>
              <a:t>トップダウン</a:t>
            </a:r>
            <a:r>
              <a:rPr lang="en-US" altLang="ja-JP" dirty="0"/>
              <a:t>/</a:t>
            </a:r>
            <a:r>
              <a:rPr lang="ja-JP" altLang="en-US"/>
              <a:t>ボトムアップ</a:t>
            </a:r>
            <a:endParaRPr lang="en-US" altLang="ja-JP" dirty="0"/>
          </a:p>
          <a:p>
            <a:r>
              <a:rPr lang="ja-JP" altLang="en-US"/>
              <a:t>先行事例の分類：</a:t>
            </a:r>
            <a:endParaRPr lang="en-US" altLang="ja-JP" dirty="0"/>
          </a:p>
        </p:txBody>
      </p:sp>
      <p:sp>
        <p:nvSpPr>
          <p:cNvPr id="4" name="フッター プレースホルダー 3">
            <a:extLst>
              <a:ext uri="{FF2B5EF4-FFF2-40B4-BE49-F238E27FC236}">
                <a16:creationId xmlns:a16="http://schemas.microsoft.com/office/drawing/2014/main" id="{6D656DD5-CFA4-5C43-8DE6-A87ECD633D90}"/>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7</a:t>
            </a:fld>
            <a:endParaRPr lang="en-US" sz="1800" dirty="0"/>
          </a:p>
        </p:txBody>
      </p:sp>
      <p:pic>
        <p:nvPicPr>
          <p:cNvPr id="7" name="図 6">
            <a:extLst>
              <a:ext uri="{FF2B5EF4-FFF2-40B4-BE49-F238E27FC236}">
                <a16:creationId xmlns:a16="http://schemas.microsoft.com/office/drawing/2014/main" id="{2704CB62-A7DC-4E44-B1DD-32A0FC30CC62}"/>
              </a:ext>
            </a:extLst>
          </p:cNvPr>
          <p:cNvPicPr>
            <a:picLocks noChangeAspect="1"/>
          </p:cNvPicPr>
          <p:nvPr/>
        </p:nvPicPr>
        <p:blipFill>
          <a:blip r:embed="rId3"/>
          <a:stretch>
            <a:fillRect/>
          </a:stretch>
        </p:blipFill>
        <p:spPr>
          <a:xfrm>
            <a:off x="2222381" y="3183763"/>
            <a:ext cx="6529740" cy="2630504"/>
          </a:xfrm>
          <a:prstGeom prst="rect">
            <a:avLst/>
          </a:prstGeom>
        </p:spPr>
      </p:pic>
      <p:sp>
        <p:nvSpPr>
          <p:cNvPr id="6" name="テキスト ボックス 5">
            <a:extLst>
              <a:ext uri="{FF2B5EF4-FFF2-40B4-BE49-F238E27FC236}">
                <a16:creationId xmlns:a16="http://schemas.microsoft.com/office/drawing/2014/main" id="{4DF799D7-8452-0B49-86B3-54BCB57DAC75}"/>
              </a:ext>
            </a:extLst>
          </p:cNvPr>
          <p:cNvSpPr txBox="1"/>
          <p:nvPr/>
        </p:nvSpPr>
        <p:spPr>
          <a:xfrm>
            <a:off x="1645920" y="2523744"/>
            <a:ext cx="184731" cy="369332"/>
          </a:xfrm>
          <a:prstGeom prst="rect">
            <a:avLst/>
          </a:prstGeom>
          <a:noFill/>
        </p:spPr>
        <p:txBody>
          <a:bodyPr wrap="none" rtlCol="0">
            <a:spAutoFit/>
          </a:bodyPr>
          <a:lstStyle/>
          <a:p>
            <a:endParaRPr kumimoji="1" lang="ja-JP" altLang="en-US"/>
          </a:p>
        </p:txBody>
      </p:sp>
    </p:spTree>
    <p:extLst>
      <p:ext uri="{BB962C8B-B14F-4D97-AF65-F5344CB8AC3E}">
        <p14:creationId xmlns:p14="http://schemas.microsoft.com/office/powerpoint/2010/main" val="3590668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4. </a:t>
            </a:r>
            <a:r>
              <a:rPr lang="ja-JP" altLang="en-US"/>
              <a:t>先行研究</a:t>
            </a:r>
            <a:r>
              <a:rPr lang="en-US" altLang="ja-JP" dirty="0"/>
              <a:t> </a:t>
            </a:r>
            <a:r>
              <a:rPr lang="ja-JP" altLang="en-US"/>
              <a:t>：</a:t>
            </a:r>
            <a:r>
              <a:rPr lang="en-US" altLang="ja-JP" dirty="0"/>
              <a:t> </a:t>
            </a:r>
            <a:r>
              <a:rPr lang="ja-JP" altLang="en-US"/>
              <a:t>問題意識</a:t>
            </a:r>
            <a:endParaRPr kumimoji="1" lang="ja-JP" altLang="en-US"/>
          </a:p>
        </p:txBody>
      </p:sp>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p:txBody>
          <a:bodyPr>
            <a:normAutofit/>
          </a:bodyPr>
          <a:lstStyle/>
          <a:p>
            <a:r>
              <a:rPr kumimoji="1" lang="ja-JP" altLang="en-US" sz="3200"/>
              <a:t>余白時間のアプリケーションがない</a:t>
            </a:r>
            <a:endParaRPr kumimoji="1" lang="en-US" altLang="ja-JP" sz="3200" dirty="0"/>
          </a:p>
          <a:p>
            <a:r>
              <a:rPr kumimoji="1" lang="ja-JP" altLang="en-US" sz="3200"/>
              <a:t>時間把握に関する学術的な先行研究が少ない</a:t>
            </a:r>
            <a:endParaRPr kumimoji="1" lang="en-US" altLang="ja-JP" sz="3200" dirty="0"/>
          </a:p>
          <a:p>
            <a:r>
              <a:rPr lang="ja-JP" altLang="en-US" sz="3200"/>
              <a:t>モバイルアプリケーションの先行研究がない</a:t>
            </a:r>
            <a:endParaRPr lang="en-US" altLang="ja-JP" sz="3200" dirty="0"/>
          </a:p>
          <a:p>
            <a:r>
              <a:rPr kumimoji="1" lang="ja-JP" altLang="en-US" sz="3200"/>
              <a:t>時間把握</a:t>
            </a:r>
            <a:r>
              <a:rPr kumimoji="1" lang="en-US" altLang="ja-JP" sz="3200" dirty="0"/>
              <a:t>/</a:t>
            </a:r>
            <a:r>
              <a:rPr kumimoji="1" lang="ja-JP" altLang="en-US" sz="3200"/>
              <a:t>余白時間</a:t>
            </a:r>
            <a:r>
              <a:rPr kumimoji="1" lang="en-US" altLang="ja-JP" sz="3200" dirty="0"/>
              <a:t>/</a:t>
            </a:r>
            <a:r>
              <a:rPr kumimoji="1" lang="ja-JP" altLang="en-US" sz="3200"/>
              <a:t>逆算を包括した研究がない　等</a:t>
            </a:r>
            <a:endParaRPr kumimoji="1" lang="en-US" altLang="ja-JP" sz="3200" dirty="0"/>
          </a:p>
        </p:txBody>
      </p:sp>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8</a:t>
            </a:fld>
            <a:endParaRPr lang="en-US" sz="1800" dirty="0"/>
          </a:p>
        </p:txBody>
      </p:sp>
    </p:spTree>
    <p:extLst>
      <p:ext uri="{BB962C8B-B14F-4D97-AF65-F5344CB8AC3E}">
        <p14:creationId xmlns:p14="http://schemas.microsoft.com/office/powerpoint/2010/main" val="1022252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en-US" altLang="ja-JP" dirty="0" err="1"/>
              <a:t>ADLogger</a:t>
            </a:r>
            <a:r>
              <a:rPr lang="ja-JP" altLang="en-US"/>
              <a:t>システム</a:t>
            </a:r>
            <a:r>
              <a:rPr lang="en-US" altLang="ja-JP" dirty="0"/>
              <a:t> </a:t>
            </a:r>
            <a:r>
              <a:rPr lang="ja-JP" altLang="en-US"/>
              <a:t>：</a:t>
            </a:r>
            <a:r>
              <a:rPr lang="en-US" altLang="ja-JP" dirty="0"/>
              <a:t> </a:t>
            </a:r>
            <a:r>
              <a:rPr lang="ja-JP" altLang="en-US"/>
              <a:t>機能要件</a:t>
            </a:r>
            <a:endParaRPr kumimoji="1" lang="ja-JP" altLang="en-US"/>
          </a:p>
        </p:txBody>
      </p:sp>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p:txBody>
          <a:bodyPr>
            <a:normAutofit/>
          </a:bodyPr>
          <a:lstStyle/>
          <a:p>
            <a:r>
              <a:rPr lang="ja-JP" altLang="en-US" sz="3200"/>
              <a:t>タスク別時間計測</a:t>
            </a:r>
            <a:endParaRPr lang="en-US" altLang="ja-JP" sz="3200" dirty="0"/>
          </a:p>
          <a:p>
            <a:r>
              <a:rPr lang="ja-JP" altLang="en-US" sz="3200"/>
              <a:t>時間傾向の導出</a:t>
            </a:r>
            <a:endParaRPr lang="en-US" altLang="ja-JP" sz="3200" dirty="0"/>
          </a:p>
          <a:p>
            <a:r>
              <a:rPr lang="ja-JP" altLang="en-US" sz="3200"/>
              <a:t>指定タスクの合計時間算出</a:t>
            </a:r>
            <a:endParaRPr lang="en-US" altLang="ja-JP" sz="3200" dirty="0"/>
          </a:p>
          <a:p>
            <a:r>
              <a:rPr lang="ja-JP" altLang="en-US" sz="3200"/>
              <a:t>余白時間付必要時間の導出</a:t>
            </a:r>
            <a:endParaRPr lang="en-US" altLang="ja-JP" sz="3200" dirty="0"/>
          </a:p>
          <a:p>
            <a:r>
              <a:rPr lang="en-US" altLang="ja-JP" sz="3200" dirty="0"/>
              <a:t>Apple </a:t>
            </a:r>
            <a:r>
              <a:rPr lang="ja-JP" altLang="en-US" sz="3200"/>
              <a:t>カレンダーの登録</a:t>
            </a:r>
            <a:endParaRPr lang="en-US" altLang="ja-JP" sz="3200" dirty="0"/>
          </a:p>
        </p:txBody>
      </p:sp>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9</a:t>
            </a:fld>
            <a:endParaRPr lang="en-US" sz="1800" dirty="0"/>
          </a:p>
        </p:txBody>
      </p:sp>
      <p:pic>
        <p:nvPicPr>
          <p:cNvPr id="7" name="画面収録 2020-10-11 10.34.28">
            <a:hlinkClick r:id="" action="ppaction://media"/>
            <a:extLst>
              <a:ext uri="{FF2B5EF4-FFF2-40B4-BE49-F238E27FC236}">
                <a16:creationId xmlns:a16="http://schemas.microsoft.com/office/drawing/2014/main" id="{EE13625C-74EA-D146-A6B7-24FBF763A7C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372754" y="601508"/>
            <a:ext cx="3139064" cy="5334679"/>
          </a:xfrm>
          <a:prstGeom prst="rect">
            <a:avLst/>
          </a:prstGeom>
        </p:spPr>
      </p:pic>
    </p:spTree>
    <p:extLst>
      <p:ext uri="{BB962C8B-B14F-4D97-AF65-F5344CB8AC3E}">
        <p14:creationId xmlns:p14="http://schemas.microsoft.com/office/powerpoint/2010/main" val="3298116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ベルリン">
  <a:themeElements>
    <a:clrScheme name="赤">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ベルリン">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ベルリン">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{1EBE9DE7-30A0-FC4F-858F-648CEC8370E3}tf10001057</Template>
  <TotalTime>28866</TotalTime>
  <Words>1325</Words>
  <Application>Microsoft Macintosh PowerPoint</Application>
  <PresentationFormat>ワイド画面</PresentationFormat>
  <Paragraphs>212</Paragraphs>
  <Slides>24</Slides>
  <Notes>17</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24</vt:i4>
      </vt:variant>
    </vt:vector>
  </HeadingPairs>
  <TitlesOfParts>
    <vt:vector size="31" baseType="lpstr">
      <vt:lpstr>ＭＳ Ｐゴシック</vt:lpstr>
      <vt:lpstr>游ゴシック</vt:lpstr>
      <vt:lpstr>Arial</vt:lpstr>
      <vt:lpstr>Cambria Math</vt:lpstr>
      <vt:lpstr>Trebuchet MS</vt:lpstr>
      <vt:lpstr>Wingdings</vt:lpstr>
      <vt:lpstr>ベルリン</vt:lpstr>
      <vt:lpstr>ADLogger タスク別時間記録システムの構築の提案</vt:lpstr>
      <vt:lpstr>概要</vt:lpstr>
      <vt:lpstr>1. 背景 ： 時間管理不足の表面化 (例：遅刻)</vt:lpstr>
      <vt:lpstr>2. 問題点 ： 「逆算が苦手」とは</vt:lpstr>
      <vt:lpstr>3. 目的</vt:lpstr>
      <vt:lpstr>4. 先行研究 ： </vt:lpstr>
      <vt:lpstr>4. 先行事例 ：</vt:lpstr>
      <vt:lpstr>4. 先行研究 ： 問題意識</vt:lpstr>
      <vt:lpstr>5. ADLoggerシステム ： 機能要件</vt:lpstr>
      <vt:lpstr>5. 余白時間の導出について</vt:lpstr>
      <vt:lpstr>5. ADLoggerシステム ： システム構成図</vt:lpstr>
      <vt:lpstr>6. 実験 本計測</vt:lpstr>
      <vt:lpstr>6. 実験 (20~30人で実施)</vt:lpstr>
      <vt:lpstr>6. 実験後インタビュー</vt:lpstr>
      <vt:lpstr>6. 評価手法</vt:lpstr>
      <vt:lpstr>7. 結果</vt:lpstr>
      <vt:lpstr>7. 結果</vt:lpstr>
      <vt:lpstr>7. 結果</vt:lpstr>
      <vt:lpstr>7. 結果</vt:lpstr>
      <vt:lpstr>7. 結果</vt:lpstr>
      <vt:lpstr>7. 考察</vt:lpstr>
      <vt:lpstr>7. 今後の展望</vt:lpstr>
      <vt:lpstr>まとめ</vt:lpstr>
      <vt:lpstr>ご静聴有難うございました</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ADLogger</dc:title>
  <dc:creator>Microsoft Office User</dc:creator>
  <cp:lastModifiedBy>Microsoft Office User</cp:lastModifiedBy>
  <cp:revision>496</cp:revision>
  <cp:lastPrinted>2020-10-12T01:38:50Z</cp:lastPrinted>
  <dcterms:created xsi:type="dcterms:W3CDTF">2020-01-05T01:18:45Z</dcterms:created>
  <dcterms:modified xsi:type="dcterms:W3CDTF">2021-01-20T05:34:21Z</dcterms:modified>
</cp:coreProperties>
</file>

<file path=docProps/thumbnail.jpeg>
</file>